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8.xml" ContentType="application/vnd.openxmlformats-officedocument.presentationml.tags+xml"/>
  <Override PartName="/ppt/notesSlides/notesSlide23.xml" ContentType="application/vnd.openxmlformats-officedocument.presentationml.notesSlide+xml"/>
  <Override PartName="/ppt/tags/tag9.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0.xml" ContentType="application/vnd.openxmlformats-officedocument.presentationml.tags+xml"/>
  <Override PartName="/ppt/notesSlides/notesSlide2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8" r:id="rId43"/>
  </p:sldMasterIdLst>
  <p:notesMasterIdLst>
    <p:notesMasterId r:id="rId73"/>
  </p:notesMasterIdLst>
  <p:sldIdLst>
    <p:sldId id="2147469909" r:id="rId44"/>
    <p:sldId id="2147469910" r:id="rId45"/>
    <p:sldId id="6294" r:id="rId46"/>
    <p:sldId id="6295" r:id="rId47"/>
    <p:sldId id="2147469891" r:id="rId48"/>
    <p:sldId id="2147469889" r:id="rId49"/>
    <p:sldId id="259" r:id="rId50"/>
    <p:sldId id="2147469902" r:id="rId51"/>
    <p:sldId id="2076138396" r:id="rId52"/>
    <p:sldId id="2076138993" r:id="rId53"/>
    <p:sldId id="2076138208" r:id="rId54"/>
    <p:sldId id="2076138479" r:id="rId55"/>
    <p:sldId id="2076138532" r:id="rId56"/>
    <p:sldId id="2076138250" r:id="rId57"/>
    <p:sldId id="2076138514" r:id="rId58"/>
    <p:sldId id="2076138308" r:id="rId59"/>
    <p:sldId id="2076138397" r:id="rId60"/>
    <p:sldId id="2076138293" r:id="rId61"/>
    <p:sldId id="2076138180" r:id="rId62"/>
    <p:sldId id="2076138987" r:id="rId63"/>
    <p:sldId id="2076139038" r:id="rId64"/>
    <p:sldId id="2079" r:id="rId65"/>
    <p:sldId id="2147469911" r:id="rId66"/>
    <p:sldId id="2147469912" r:id="rId67"/>
    <p:sldId id="2076138230" r:id="rId68"/>
    <p:sldId id="2076138533" r:id="rId69"/>
    <p:sldId id="2076139040" r:id="rId70"/>
    <p:sldId id="2076138190" r:id="rId71"/>
    <p:sldId id="265" r:id="rId72"/>
  </p:sldIdLst>
  <p:sldSz cx="12192000" cy="6858000"/>
  <p:notesSz cx="6858000" cy="9144000"/>
  <p:custDataLst>
    <p:tags r:id="rId7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CB9A51D-9D9D-40B1-8FEE-BF775E304A45}">
          <p14:sldIdLst>
            <p14:sldId id="2147469909"/>
            <p14:sldId id="2147469910"/>
            <p14:sldId id="6294"/>
            <p14:sldId id="6295"/>
            <p14:sldId id="2147469891"/>
            <p14:sldId id="2147469889"/>
          </p14:sldIdLst>
        </p14:section>
        <p14:section name="M0 - Overview" id="{B97BE12F-DEB2-4EE5-841A-7D3C3D5D81D2}">
          <p14:sldIdLst>
            <p14:sldId id="259"/>
            <p14:sldId id="2147469902"/>
            <p14:sldId id="2076138396"/>
            <p14:sldId id="2076138993"/>
            <p14:sldId id="2076138208"/>
            <p14:sldId id="2076138479"/>
            <p14:sldId id="2076138532"/>
            <p14:sldId id="2076138250"/>
            <p14:sldId id="2076138514"/>
            <p14:sldId id="2076138308"/>
            <p14:sldId id="2076138397"/>
            <p14:sldId id="2076138293"/>
            <p14:sldId id="2076138180"/>
            <p14:sldId id="2076138987"/>
            <p14:sldId id="2076139038"/>
            <p14:sldId id="2079"/>
            <p14:sldId id="2147469911"/>
          </p14:sldIdLst>
        </p14:section>
        <p14:section name="M0 - Appendix" id="{351881C6-674D-46BB-A258-95B043AA49D7}">
          <p14:sldIdLst>
            <p14:sldId id="2147469912"/>
            <p14:sldId id="2076138230"/>
            <p14:sldId id="2076138533"/>
            <p14:sldId id="2076139040"/>
            <p14:sldId id="2076138190"/>
            <p14:sldId id="26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AA2690C-DAF2-FE5F-D13F-42FF3D10F374}" name="Brianna Farah" initials="BF" userId="S::brianna@audienz.com::f1856917-c2d4-49a7-94e9-7f0e47fabbfc" providerId="AD"/>
  <p188:author id="{EF32DA53-2C03-03EE-2EEA-AE2457C9B68C}" name="Tessa Berkley" initials="TB" userId="S::tessab@audienz.com::29198474-64f9-4b67-b7f5-57f0013c6244" providerId="AD"/>
  <p188:author id="{BDFC109E-D8F3-207E-9B38-00D8CC37E15C}" name="Vas Perchuk" initials="VP" userId="S::vaperch@microsoft.com::5d870c6a-26e6-414f-bc4a-7e92eab2efa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essa Berkley" initials="TB" lastIdx="18" clrIdx="0">
    <p:extLst>
      <p:ext uri="{19B8F6BF-5375-455C-9EA6-DF929625EA0E}">
        <p15:presenceInfo xmlns:p15="http://schemas.microsoft.com/office/powerpoint/2012/main" userId="S::TessaB@audienz.com::29198474-64f9-4b67-b7f5-57f0013c6244" providerId="AD"/>
      </p:ext>
    </p:extLst>
  </p:cmAuthor>
  <p:cmAuthor id="2" name="Brianna Farah" initials="BF" lastIdx="6" clrIdx="1">
    <p:extLst>
      <p:ext uri="{19B8F6BF-5375-455C-9EA6-DF929625EA0E}">
        <p15:presenceInfo xmlns:p15="http://schemas.microsoft.com/office/powerpoint/2012/main" userId="S::brianna@audienz.com::f1856917-c2d4-49a7-94e9-7f0e47fabbf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a:srgbClr val="6089B4"/>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D10E8A-9DF0-4576-8334-58205B87DCCC}" v="203" dt="2023-02-01T17:39:50.709"/>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162" autoAdjust="0"/>
  </p:normalViewPr>
  <p:slideViewPr>
    <p:cSldViewPr snapToGrid="0">
      <p:cViewPr varScale="1">
        <p:scale>
          <a:sx n="85" d="100"/>
          <a:sy n="85" d="100"/>
        </p:scale>
        <p:origin x="566"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slide" Target="slides/slide4.xml"/><Relationship Id="rId63" Type="http://schemas.openxmlformats.org/officeDocument/2006/relationships/slide" Target="slides/slide20.xml"/><Relationship Id="rId68" Type="http://schemas.openxmlformats.org/officeDocument/2006/relationships/slide" Target="slides/slide25.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slide" Target="slides/slide10.xml"/><Relationship Id="rId58" Type="http://schemas.openxmlformats.org/officeDocument/2006/relationships/slide" Target="slides/slide15.xml"/><Relationship Id="rId74" Type="http://schemas.openxmlformats.org/officeDocument/2006/relationships/tags" Target="tags/tag1.xml"/><Relationship Id="rId79"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18.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slideMaster" Target="slideMasters/slideMaster1.xml"/><Relationship Id="rId48" Type="http://schemas.openxmlformats.org/officeDocument/2006/relationships/slide" Target="slides/slide5.xml"/><Relationship Id="rId56" Type="http://schemas.openxmlformats.org/officeDocument/2006/relationships/slide" Target="slides/slide13.xml"/><Relationship Id="rId64" Type="http://schemas.openxmlformats.org/officeDocument/2006/relationships/slide" Target="slides/slide21.xml"/><Relationship Id="rId69" Type="http://schemas.openxmlformats.org/officeDocument/2006/relationships/slide" Target="slides/slide26.xml"/><Relationship Id="rId77"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8.xml"/><Relationship Id="rId72" Type="http://schemas.openxmlformats.org/officeDocument/2006/relationships/slide" Target="slides/slide29.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slide" Target="slides/slide3.xml"/><Relationship Id="rId59" Type="http://schemas.openxmlformats.org/officeDocument/2006/relationships/slide" Target="slides/slide16.xml"/><Relationship Id="rId67" Type="http://schemas.openxmlformats.org/officeDocument/2006/relationships/slide" Target="slides/slide24.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slide" Target="slides/slide11.xml"/><Relationship Id="rId62" Type="http://schemas.openxmlformats.org/officeDocument/2006/relationships/slide" Target="slides/slide19.xml"/><Relationship Id="rId70" Type="http://schemas.openxmlformats.org/officeDocument/2006/relationships/slide" Target="slides/slide27.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slide" Target="slides/slide6.xml"/><Relationship Id="rId57" Type="http://schemas.openxmlformats.org/officeDocument/2006/relationships/slide" Target="slides/slide14.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1.xml"/><Relationship Id="rId52" Type="http://schemas.openxmlformats.org/officeDocument/2006/relationships/slide" Target="slides/slide9.xml"/><Relationship Id="rId60" Type="http://schemas.openxmlformats.org/officeDocument/2006/relationships/slide" Target="slides/slide17.xml"/><Relationship Id="rId65" Type="http://schemas.openxmlformats.org/officeDocument/2006/relationships/slide" Target="slides/slide22.xml"/><Relationship Id="rId73" Type="http://schemas.openxmlformats.org/officeDocument/2006/relationships/notesMaster" Target="notesMasters/notesMaster1.xml"/><Relationship Id="rId78" Type="http://schemas.openxmlformats.org/officeDocument/2006/relationships/theme" Target="theme/theme1.xml"/><Relationship Id="rId81" Type="http://schemas.microsoft.com/office/2018/10/relationships/authors" Target="author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slide" Target="slides/slide7.xml"/><Relationship Id="rId55" Type="http://schemas.openxmlformats.org/officeDocument/2006/relationships/slide" Target="slides/slide12.xml"/><Relationship Id="rId76"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slide" Target="slides/slide28.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slide" Target="slides/slide2.xml"/><Relationship Id="rId66" Type="http://schemas.openxmlformats.org/officeDocument/2006/relationships/slide" Target="slides/slide2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D853FD-AC7A-4184-BD4A-3F93B70F579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1472CBB-F598-4EC2-B624-66E3D74F787A}">
      <dgm:prSet/>
      <dgm:spPr>
        <a:solidFill>
          <a:schemeClr val="accent2"/>
        </a:solidFill>
      </dgm:spPr>
      <dgm:t>
        <a:bodyPr/>
        <a:lstStyle/>
        <a:p>
          <a:r>
            <a:rPr lang="en-US" baseline="0" dirty="0">
              <a:latin typeface="+mj-lt"/>
            </a:rPr>
            <a:t>Who am I?</a:t>
          </a:r>
          <a:endParaRPr lang="en-US" dirty="0">
            <a:latin typeface="+mj-lt"/>
          </a:endParaRPr>
        </a:p>
      </dgm:t>
    </dgm:pt>
    <dgm:pt modelId="{0822B425-255D-4DD9-B901-E1BA698960E6}" type="parTrans" cxnId="{10F85352-580A-4749-871A-B97CC9473338}">
      <dgm:prSet/>
      <dgm:spPr/>
      <dgm:t>
        <a:bodyPr/>
        <a:lstStyle/>
        <a:p>
          <a:endParaRPr lang="en-US"/>
        </a:p>
      </dgm:t>
    </dgm:pt>
    <dgm:pt modelId="{11ACF68D-7D4E-452A-B82F-6E954E593042}" type="sibTrans" cxnId="{10F85352-580A-4749-871A-B97CC9473338}">
      <dgm:prSet/>
      <dgm:spPr/>
      <dgm:t>
        <a:bodyPr/>
        <a:lstStyle/>
        <a:p>
          <a:endParaRPr lang="en-US"/>
        </a:p>
      </dgm:t>
    </dgm:pt>
    <dgm:pt modelId="{A57E6992-BEC0-4AB4-B8AB-478B2ECA4B03}">
      <dgm:prSet/>
      <dgm:spPr/>
      <dgm:t>
        <a:bodyPr/>
        <a:lstStyle/>
        <a:p>
          <a:r>
            <a:rPr lang="en-US" dirty="0"/>
            <a:t>%Instructor Name%</a:t>
          </a:r>
        </a:p>
      </dgm:t>
    </dgm:pt>
    <dgm:pt modelId="{F21C4547-9006-4A74-8FAE-FFCB18548604}" type="parTrans" cxnId="{E34E6462-235D-4470-A935-AD19EC1C5FB9}">
      <dgm:prSet/>
      <dgm:spPr/>
      <dgm:t>
        <a:bodyPr/>
        <a:lstStyle/>
        <a:p>
          <a:endParaRPr lang="en-US"/>
        </a:p>
      </dgm:t>
    </dgm:pt>
    <dgm:pt modelId="{60936240-E94A-4098-BC1E-33EC4FC06CCC}" type="sibTrans" cxnId="{E34E6462-235D-4470-A935-AD19EC1C5FB9}">
      <dgm:prSet/>
      <dgm:spPr/>
      <dgm:t>
        <a:bodyPr/>
        <a:lstStyle/>
        <a:p>
          <a:endParaRPr lang="en-US"/>
        </a:p>
      </dgm:t>
    </dgm:pt>
    <dgm:pt modelId="{A549D8CC-70C2-4C5B-9BCB-C9DDBCD841AB}">
      <dgm:prSet/>
      <dgm:spPr/>
      <dgm:t>
        <a:bodyPr/>
        <a:lstStyle/>
        <a:p>
          <a:r>
            <a:rPr lang="en-US" baseline="0"/>
            <a:t>%Role in Microsoft%</a:t>
          </a:r>
          <a:endParaRPr lang="en-US"/>
        </a:p>
      </dgm:t>
    </dgm:pt>
    <dgm:pt modelId="{55877919-2040-4BBD-A681-2DF1F79C7959}" type="parTrans" cxnId="{EC76CB72-E6ED-4ACB-8BF1-AAD36AD3B358}">
      <dgm:prSet/>
      <dgm:spPr/>
      <dgm:t>
        <a:bodyPr/>
        <a:lstStyle/>
        <a:p>
          <a:endParaRPr lang="en-US"/>
        </a:p>
      </dgm:t>
    </dgm:pt>
    <dgm:pt modelId="{6394100D-4F3A-40DF-8C04-A25D87E0A63F}" type="sibTrans" cxnId="{EC76CB72-E6ED-4ACB-8BF1-AAD36AD3B358}">
      <dgm:prSet/>
      <dgm:spPr/>
      <dgm:t>
        <a:bodyPr/>
        <a:lstStyle/>
        <a:p>
          <a:endParaRPr lang="en-US"/>
        </a:p>
      </dgm:t>
    </dgm:pt>
    <dgm:pt modelId="{E97F8B59-73BD-4295-B9FC-CF7478D6C7F2}">
      <dgm:prSet/>
      <dgm:spPr/>
      <dgm:t>
        <a:bodyPr/>
        <a:lstStyle/>
        <a:p>
          <a:r>
            <a:rPr lang="en-US" baseline="0"/>
            <a:t>%Area of expertise / about me%</a:t>
          </a:r>
          <a:endParaRPr lang="en-US"/>
        </a:p>
      </dgm:t>
    </dgm:pt>
    <dgm:pt modelId="{7697D0AD-4825-437A-884B-9E9C173C9D20}" type="parTrans" cxnId="{83C61196-01C7-40E1-A825-88CD7856C78E}">
      <dgm:prSet/>
      <dgm:spPr/>
      <dgm:t>
        <a:bodyPr/>
        <a:lstStyle/>
        <a:p>
          <a:endParaRPr lang="en-US"/>
        </a:p>
      </dgm:t>
    </dgm:pt>
    <dgm:pt modelId="{86237708-A3F7-49A5-87AF-525F3D4271B7}" type="sibTrans" cxnId="{83C61196-01C7-40E1-A825-88CD7856C78E}">
      <dgm:prSet/>
      <dgm:spPr/>
      <dgm:t>
        <a:bodyPr/>
        <a:lstStyle/>
        <a:p>
          <a:endParaRPr lang="en-US"/>
        </a:p>
      </dgm:t>
    </dgm:pt>
    <dgm:pt modelId="{ACD45E8B-1152-4ADD-B98A-6664127A7ACE}">
      <dgm:prSet/>
      <dgm:spPr>
        <a:solidFill>
          <a:schemeClr val="accent2"/>
        </a:solidFill>
      </dgm:spPr>
      <dgm:t>
        <a:bodyPr/>
        <a:lstStyle/>
        <a:p>
          <a:r>
            <a:rPr lang="en-US" baseline="0" dirty="0">
              <a:latin typeface="+mj-lt"/>
            </a:rPr>
            <a:t>Who are you?</a:t>
          </a:r>
          <a:endParaRPr lang="en-US" dirty="0">
            <a:latin typeface="+mj-lt"/>
          </a:endParaRPr>
        </a:p>
      </dgm:t>
    </dgm:pt>
    <dgm:pt modelId="{263D9039-7096-47D4-9C35-9A471E3B9E19}" type="parTrans" cxnId="{BF178E2E-32EF-4540-A8BC-E7C72FDF9172}">
      <dgm:prSet/>
      <dgm:spPr/>
      <dgm:t>
        <a:bodyPr/>
        <a:lstStyle/>
        <a:p>
          <a:endParaRPr lang="en-US"/>
        </a:p>
      </dgm:t>
    </dgm:pt>
    <dgm:pt modelId="{32E2CF13-2B62-4FB0-BF60-1BA203A46864}" type="sibTrans" cxnId="{BF178E2E-32EF-4540-A8BC-E7C72FDF9172}">
      <dgm:prSet/>
      <dgm:spPr/>
      <dgm:t>
        <a:bodyPr/>
        <a:lstStyle/>
        <a:p>
          <a:endParaRPr lang="en-US"/>
        </a:p>
      </dgm:t>
    </dgm:pt>
    <dgm:pt modelId="{DB0A0689-C99B-4C2D-9A12-A5C42F694EFC}">
      <dgm:prSet/>
      <dgm:spPr/>
      <dgm:t>
        <a:bodyPr/>
        <a:lstStyle/>
        <a:p>
          <a:r>
            <a:rPr lang="en-US" baseline="0"/>
            <a:t>Name, role</a:t>
          </a:r>
          <a:endParaRPr lang="en-US"/>
        </a:p>
      </dgm:t>
    </dgm:pt>
    <dgm:pt modelId="{23BC6559-D701-42B0-91D3-867C37A4035D}" type="parTrans" cxnId="{9CCE5AE7-1B5F-4B82-BC22-F4E25D7EF027}">
      <dgm:prSet/>
      <dgm:spPr/>
      <dgm:t>
        <a:bodyPr/>
        <a:lstStyle/>
        <a:p>
          <a:endParaRPr lang="en-US"/>
        </a:p>
      </dgm:t>
    </dgm:pt>
    <dgm:pt modelId="{593B1E37-A557-4969-9787-9109F91B2A6D}" type="sibTrans" cxnId="{9CCE5AE7-1B5F-4B82-BC22-F4E25D7EF027}">
      <dgm:prSet/>
      <dgm:spPr/>
      <dgm:t>
        <a:bodyPr/>
        <a:lstStyle/>
        <a:p>
          <a:endParaRPr lang="en-US"/>
        </a:p>
      </dgm:t>
    </dgm:pt>
    <dgm:pt modelId="{DB7B199F-85A1-466B-891D-1B4C53B6CC63}">
      <dgm:prSet/>
      <dgm:spPr/>
      <dgm:t>
        <a:bodyPr/>
        <a:lstStyle/>
        <a:p>
          <a:r>
            <a:rPr lang="en-US" baseline="0" dirty="0"/>
            <a:t>Experience with Power Platform, Microsoft 365</a:t>
          </a:r>
          <a:endParaRPr lang="en-US" dirty="0"/>
        </a:p>
      </dgm:t>
    </dgm:pt>
    <dgm:pt modelId="{CFE376C7-5703-49FA-97D3-9EFB3B0A22A4}" type="parTrans" cxnId="{B4D2BF73-C7F8-455F-8096-053E2F92A598}">
      <dgm:prSet/>
      <dgm:spPr/>
      <dgm:t>
        <a:bodyPr/>
        <a:lstStyle/>
        <a:p>
          <a:endParaRPr lang="en-US"/>
        </a:p>
      </dgm:t>
    </dgm:pt>
    <dgm:pt modelId="{C8DA1CB7-5B69-48FD-A5D0-27C483D78421}" type="sibTrans" cxnId="{B4D2BF73-C7F8-455F-8096-053E2F92A598}">
      <dgm:prSet/>
      <dgm:spPr/>
      <dgm:t>
        <a:bodyPr/>
        <a:lstStyle/>
        <a:p>
          <a:endParaRPr lang="en-US"/>
        </a:p>
      </dgm:t>
    </dgm:pt>
    <dgm:pt modelId="{D2C0F6B7-F8F5-4B1C-82D9-731E7153DD2D}">
      <dgm:prSet/>
      <dgm:spPr/>
      <dgm:t>
        <a:bodyPr/>
        <a:lstStyle/>
        <a:p>
          <a:r>
            <a:rPr lang="en-US" baseline="0" dirty="0"/>
            <a:t>Expectations for this workshop</a:t>
          </a:r>
          <a:endParaRPr lang="en-US" dirty="0"/>
        </a:p>
      </dgm:t>
    </dgm:pt>
    <dgm:pt modelId="{E0F0DD5D-7A8F-4F06-8432-3B0BE29E0818}" type="parTrans" cxnId="{3A3D9738-79B7-4DB5-A362-BAB74E740868}">
      <dgm:prSet/>
      <dgm:spPr/>
      <dgm:t>
        <a:bodyPr/>
        <a:lstStyle/>
        <a:p>
          <a:endParaRPr lang="en-US"/>
        </a:p>
      </dgm:t>
    </dgm:pt>
    <dgm:pt modelId="{30B3A1BF-D43E-45E4-B447-FC6484DFD657}" type="sibTrans" cxnId="{3A3D9738-79B7-4DB5-A362-BAB74E740868}">
      <dgm:prSet/>
      <dgm:spPr/>
      <dgm:t>
        <a:bodyPr/>
        <a:lstStyle/>
        <a:p>
          <a:endParaRPr lang="en-US"/>
        </a:p>
      </dgm:t>
    </dgm:pt>
    <dgm:pt modelId="{8392D9E2-D807-40B6-B378-1CCD10A0B9D0}" type="pres">
      <dgm:prSet presAssocID="{8FD853FD-AC7A-4184-BD4A-3F93B70F579A}" presName="linear" presStyleCnt="0">
        <dgm:presLayoutVars>
          <dgm:dir/>
          <dgm:animLvl val="lvl"/>
          <dgm:resizeHandles val="exact"/>
        </dgm:presLayoutVars>
      </dgm:prSet>
      <dgm:spPr/>
    </dgm:pt>
    <dgm:pt modelId="{2D4AF0E0-B417-46DA-BD17-CE6B4991EF45}" type="pres">
      <dgm:prSet presAssocID="{31472CBB-F598-4EC2-B624-66E3D74F787A}" presName="parentLin" presStyleCnt="0"/>
      <dgm:spPr/>
    </dgm:pt>
    <dgm:pt modelId="{1D2DE982-3A5E-41F9-B953-0171212BE777}" type="pres">
      <dgm:prSet presAssocID="{31472CBB-F598-4EC2-B624-66E3D74F787A}" presName="parentLeftMargin" presStyleLbl="node1" presStyleIdx="0" presStyleCnt="2"/>
      <dgm:spPr/>
    </dgm:pt>
    <dgm:pt modelId="{955BEFA8-8640-4904-AFC3-97822301C9CD}" type="pres">
      <dgm:prSet presAssocID="{31472CBB-F598-4EC2-B624-66E3D74F787A}" presName="parentText" presStyleLbl="node1" presStyleIdx="0" presStyleCnt="2">
        <dgm:presLayoutVars>
          <dgm:chMax val="0"/>
          <dgm:bulletEnabled val="1"/>
        </dgm:presLayoutVars>
      </dgm:prSet>
      <dgm:spPr/>
    </dgm:pt>
    <dgm:pt modelId="{80A49481-2C60-4651-9A41-3006CF634216}" type="pres">
      <dgm:prSet presAssocID="{31472CBB-F598-4EC2-B624-66E3D74F787A}" presName="negativeSpace" presStyleCnt="0"/>
      <dgm:spPr/>
    </dgm:pt>
    <dgm:pt modelId="{4E35C087-54E1-4937-A60A-92214E8720E1}" type="pres">
      <dgm:prSet presAssocID="{31472CBB-F598-4EC2-B624-66E3D74F787A}" presName="childText" presStyleLbl="conFgAcc1" presStyleIdx="0" presStyleCnt="2">
        <dgm:presLayoutVars>
          <dgm:bulletEnabled val="1"/>
        </dgm:presLayoutVars>
      </dgm:prSet>
      <dgm:spPr/>
    </dgm:pt>
    <dgm:pt modelId="{430073E2-B0BB-4EBE-B86C-A44C0B642B50}" type="pres">
      <dgm:prSet presAssocID="{11ACF68D-7D4E-452A-B82F-6E954E593042}" presName="spaceBetweenRectangles" presStyleCnt="0"/>
      <dgm:spPr/>
    </dgm:pt>
    <dgm:pt modelId="{08767FC1-6B7C-4C8F-85D6-F68250CA1420}" type="pres">
      <dgm:prSet presAssocID="{ACD45E8B-1152-4ADD-B98A-6664127A7ACE}" presName="parentLin" presStyleCnt="0"/>
      <dgm:spPr/>
    </dgm:pt>
    <dgm:pt modelId="{A69C17C3-A539-4EE2-B724-24C3B018F254}" type="pres">
      <dgm:prSet presAssocID="{ACD45E8B-1152-4ADD-B98A-6664127A7ACE}" presName="parentLeftMargin" presStyleLbl="node1" presStyleIdx="0" presStyleCnt="2"/>
      <dgm:spPr/>
    </dgm:pt>
    <dgm:pt modelId="{907C3BBE-3FAE-4305-9977-9725B755F531}" type="pres">
      <dgm:prSet presAssocID="{ACD45E8B-1152-4ADD-B98A-6664127A7ACE}" presName="parentText" presStyleLbl="node1" presStyleIdx="1" presStyleCnt="2">
        <dgm:presLayoutVars>
          <dgm:chMax val="0"/>
          <dgm:bulletEnabled val="1"/>
        </dgm:presLayoutVars>
      </dgm:prSet>
      <dgm:spPr/>
    </dgm:pt>
    <dgm:pt modelId="{4C1A4792-12E8-43D7-9E3C-857439B3AE80}" type="pres">
      <dgm:prSet presAssocID="{ACD45E8B-1152-4ADD-B98A-6664127A7ACE}" presName="negativeSpace" presStyleCnt="0"/>
      <dgm:spPr/>
    </dgm:pt>
    <dgm:pt modelId="{F5D0D9FD-BDFA-43C1-A1B1-7BA159E37AC6}" type="pres">
      <dgm:prSet presAssocID="{ACD45E8B-1152-4ADD-B98A-6664127A7ACE}" presName="childText" presStyleLbl="conFgAcc1" presStyleIdx="1" presStyleCnt="2">
        <dgm:presLayoutVars>
          <dgm:bulletEnabled val="1"/>
        </dgm:presLayoutVars>
      </dgm:prSet>
      <dgm:spPr/>
    </dgm:pt>
  </dgm:ptLst>
  <dgm:cxnLst>
    <dgm:cxn modelId="{6C4F4215-D696-4C1A-8222-6DE2AB37A125}" type="presOf" srcId="{31472CBB-F598-4EC2-B624-66E3D74F787A}" destId="{955BEFA8-8640-4904-AFC3-97822301C9CD}" srcOrd="1" destOrd="0" presId="urn:microsoft.com/office/officeart/2005/8/layout/list1"/>
    <dgm:cxn modelId="{3ECBAC18-113C-41CB-B9AE-82E594DF758F}" type="presOf" srcId="{ACD45E8B-1152-4ADD-B98A-6664127A7ACE}" destId="{907C3BBE-3FAE-4305-9977-9725B755F531}" srcOrd="1" destOrd="0" presId="urn:microsoft.com/office/officeart/2005/8/layout/list1"/>
    <dgm:cxn modelId="{C1F3EB18-C3AD-4FDF-B5BB-1BA47D4C0F5E}" type="presOf" srcId="{E97F8B59-73BD-4295-B9FC-CF7478D6C7F2}" destId="{4E35C087-54E1-4937-A60A-92214E8720E1}" srcOrd="0" destOrd="2" presId="urn:microsoft.com/office/officeart/2005/8/layout/list1"/>
    <dgm:cxn modelId="{BF178E2E-32EF-4540-A8BC-E7C72FDF9172}" srcId="{8FD853FD-AC7A-4184-BD4A-3F93B70F579A}" destId="{ACD45E8B-1152-4ADD-B98A-6664127A7ACE}" srcOrd="1" destOrd="0" parTransId="{263D9039-7096-47D4-9C35-9A471E3B9E19}" sibTransId="{32E2CF13-2B62-4FB0-BF60-1BA203A46864}"/>
    <dgm:cxn modelId="{3A3D9738-79B7-4DB5-A362-BAB74E740868}" srcId="{ACD45E8B-1152-4ADD-B98A-6664127A7ACE}" destId="{D2C0F6B7-F8F5-4B1C-82D9-731E7153DD2D}" srcOrd="2" destOrd="0" parTransId="{E0F0DD5D-7A8F-4F06-8432-3B0BE29E0818}" sibTransId="{30B3A1BF-D43E-45E4-B447-FC6484DFD657}"/>
    <dgm:cxn modelId="{E34E6462-235D-4470-A935-AD19EC1C5FB9}" srcId="{31472CBB-F598-4EC2-B624-66E3D74F787A}" destId="{A57E6992-BEC0-4AB4-B8AB-478B2ECA4B03}" srcOrd="0" destOrd="0" parTransId="{F21C4547-9006-4A74-8FAE-FFCB18548604}" sibTransId="{60936240-E94A-4098-BC1E-33EC4FC06CCC}"/>
    <dgm:cxn modelId="{FCECA266-5B65-454F-A8E3-AC7E0634D0F4}" type="presOf" srcId="{DB0A0689-C99B-4C2D-9A12-A5C42F694EFC}" destId="{F5D0D9FD-BDFA-43C1-A1B1-7BA159E37AC6}" srcOrd="0" destOrd="0" presId="urn:microsoft.com/office/officeart/2005/8/layout/list1"/>
    <dgm:cxn modelId="{68BB304F-35D5-42F1-BCC8-641640886320}" type="presOf" srcId="{A549D8CC-70C2-4C5B-9BCB-C9DDBCD841AB}" destId="{4E35C087-54E1-4937-A60A-92214E8720E1}" srcOrd="0" destOrd="1" presId="urn:microsoft.com/office/officeart/2005/8/layout/list1"/>
    <dgm:cxn modelId="{10F85352-580A-4749-871A-B97CC9473338}" srcId="{8FD853FD-AC7A-4184-BD4A-3F93B70F579A}" destId="{31472CBB-F598-4EC2-B624-66E3D74F787A}" srcOrd="0" destOrd="0" parTransId="{0822B425-255D-4DD9-B901-E1BA698960E6}" sibTransId="{11ACF68D-7D4E-452A-B82F-6E954E593042}"/>
    <dgm:cxn modelId="{EC76CB72-E6ED-4ACB-8BF1-AAD36AD3B358}" srcId="{A57E6992-BEC0-4AB4-B8AB-478B2ECA4B03}" destId="{A549D8CC-70C2-4C5B-9BCB-C9DDBCD841AB}" srcOrd="0" destOrd="0" parTransId="{55877919-2040-4BBD-A681-2DF1F79C7959}" sibTransId="{6394100D-4F3A-40DF-8C04-A25D87E0A63F}"/>
    <dgm:cxn modelId="{B4D2BF73-C7F8-455F-8096-053E2F92A598}" srcId="{ACD45E8B-1152-4ADD-B98A-6664127A7ACE}" destId="{DB7B199F-85A1-466B-891D-1B4C53B6CC63}" srcOrd="1" destOrd="0" parTransId="{CFE376C7-5703-49FA-97D3-9EFB3B0A22A4}" sibTransId="{C8DA1CB7-5B69-48FD-A5D0-27C483D78421}"/>
    <dgm:cxn modelId="{DEA51793-AF3F-40BC-ABE5-6980D5D6011B}" type="presOf" srcId="{31472CBB-F598-4EC2-B624-66E3D74F787A}" destId="{1D2DE982-3A5E-41F9-B953-0171212BE777}" srcOrd="0" destOrd="0" presId="urn:microsoft.com/office/officeart/2005/8/layout/list1"/>
    <dgm:cxn modelId="{83C61196-01C7-40E1-A825-88CD7856C78E}" srcId="{31472CBB-F598-4EC2-B624-66E3D74F787A}" destId="{E97F8B59-73BD-4295-B9FC-CF7478D6C7F2}" srcOrd="1" destOrd="0" parTransId="{7697D0AD-4825-437A-884B-9E9C173C9D20}" sibTransId="{86237708-A3F7-49A5-87AF-525F3D4271B7}"/>
    <dgm:cxn modelId="{21C6EAA8-0E42-4953-B623-F307E29FFC57}" type="presOf" srcId="{D2C0F6B7-F8F5-4B1C-82D9-731E7153DD2D}" destId="{F5D0D9FD-BDFA-43C1-A1B1-7BA159E37AC6}" srcOrd="0" destOrd="2" presId="urn:microsoft.com/office/officeart/2005/8/layout/list1"/>
    <dgm:cxn modelId="{F40024C4-BC71-48F2-BE06-C9416709C2C0}" type="presOf" srcId="{A57E6992-BEC0-4AB4-B8AB-478B2ECA4B03}" destId="{4E35C087-54E1-4937-A60A-92214E8720E1}" srcOrd="0" destOrd="0" presId="urn:microsoft.com/office/officeart/2005/8/layout/list1"/>
    <dgm:cxn modelId="{DF1FB0CF-8FB0-4FA7-BEA3-4258A046518E}" type="presOf" srcId="{DB7B199F-85A1-466B-891D-1B4C53B6CC63}" destId="{F5D0D9FD-BDFA-43C1-A1B1-7BA159E37AC6}" srcOrd="0" destOrd="1" presId="urn:microsoft.com/office/officeart/2005/8/layout/list1"/>
    <dgm:cxn modelId="{9CCE5AE7-1B5F-4B82-BC22-F4E25D7EF027}" srcId="{ACD45E8B-1152-4ADD-B98A-6664127A7ACE}" destId="{DB0A0689-C99B-4C2D-9A12-A5C42F694EFC}" srcOrd="0" destOrd="0" parTransId="{23BC6559-D701-42B0-91D3-867C37A4035D}" sibTransId="{593B1E37-A557-4969-9787-9109F91B2A6D}"/>
    <dgm:cxn modelId="{E657A4F8-048A-4A16-92CB-EFBD66BF329B}" type="presOf" srcId="{ACD45E8B-1152-4ADD-B98A-6664127A7ACE}" destId="{A69C17C3-A539-4EE2-B724-24C3B018F254}" srcOrd="0" destOrd="0" presId="urn:microsoft.com/office/officeart/2005/8/layout/list1"/>
    <dgm:cxn modelId="{9A380AFD-0EF9-4732-8953-B48E7B29A10F}" type="presOf" srcId="{8FD853FD-AC7A-4184-BD4A-3F93B70F579A}" destId="{8392D9E2-D807-40B6-B378-1CCD10A0B9D0}" srcOrd="0" destOrd="0" presId="urn:microsoft.com/office/officeart/2005/8/layout/list1"/>
    <dgm:cxn modelId="{EC77663A-F3CD-4721-97FD-7720DC7BA685}" type="presParOf" srcId="{8392D9E2-D807-40B6-B378-1CCD10A0B9D0}" destId="{2D4AF0E0-B417-46DA-BD17-CE6B4991EF45}" srcOrd="0" destOrd="0" presId="urn:microsoft.com/office/officeart/2005/8/layout/list1"/>
    <dgm:cxn modelId="{797C0789-5A8A-4E8B-A356-CB4AAB910C04}" type="presParOf" srcId="{2D4AF0E0-B417-46DA-BD17-CE6B4991EF45}" destId="{1D2DE982-3A5E-41F9-B953-0171212BE777}" srcOrd="0" destOrd="0" presId="urn:microsoft.com/office/officeart/2005/8/layout/list1"/>
    <dgm:cxn modelId="{BF4C5954-512A-48FE-ACEE-0FDA590BDD9F}" type="presParOf" srcId="{2D4AF0E0-B417-46DA-BD17-CE6B4991EF45}" destId="{955BEFA8-8640-4904-AFC3-97822301C9CD}" srcOrd="1" destOrd="0" presId="urn:microsoft.com/office/officeart/2005/8/layout/list1"/>
    <dgm:cxn modelId="{3B8C637B-BA80-4F87-8560-5AEC51CE5466}" type="presParOf" srcId="{8392D9E2-D807-40B6-B378-1CCD10A0B9D0}" destId="{80A49481-2C60-4651-9A41-3006CF634216}" srcOrd="1" destOrd="0" presId="urn:microsoft.com/office/officeart/2005/8/layout/list1"/>
    <dgm:cxn modelId="{0DE50A4D-5E46-45D8-8EB5-176CF4C68DCB}" type="presParOf" srcId="{8392D9E2-D807-40B6-B378-1CCD10A0B9D0}" destId="{4E35C087-54E1-4937-A60A-92214E8720E1}" srcOrd="2" destOrd="0" presId="urn:microsoft.com/office/officeart/2005/8/layout/list1"/>
    <dgm:cxn modelId="{4B0F2687-99D6-47A1-953E-4865698727DA}" type="presParOf" srcId="{8392D9E2-D807-40B6-B378-1CCD10A0B9D0}" destId="{430073E2-B0BB-4EBE-B86C-A44C0B642B50}" srcOrd="3" destOrd="0" presId="urn:microsoft.com/office/officeart/2005/8/layout/list1"/>
    <dgm:cxn modelId="{D529E2D0-E6D3-440D-BA28-935778880059}" type="presParOf" srcId="{8392D9E2-D807-40B6-B378-1CCD10A0B9D0}" destId="{08767FC1-6B7C-4C8F-85D6-F68250CA1420}" srcOrd="4" destOrd="0" presId="urn:microsoft.com/office/officeart/2005/8/layout/list1"/>
    <dgm:cxn modelId="{A1252D00-0965-4888-B4AB-6E9771FEBB83}" type="presParOf" srcId="{08767FC1-6B7C-4C8F-85D6-F68250CA1420}" destId="{A69C17C3-A539-4EE2-B724-24C3B018F254}" srcOrd="0" destOrd="0" presId="urn:microsoft.com/office/officeart/2005/8/layout/list1"/>
    <dgm:cxn modelId="{FA32ADC6-E558-4C5B-8EFE-BEE15CEA965C}" type="presParOf" srcId="{08767FC1-6B7C-4C8F-85D6-F68250CA1420}" destId="{907C3BBE-3FAE-4305-9977-9725B755F531}" srcOrd="1" destOrd="0" presId="urn:microsoft.com/office/officeart/2005/8/layout/list1"/>
    <dgm:cxn modelId="{C4F693C8-E7C1-4214-89A5-D6574AD5686A}" type="presParOf" srcId="{8392D9E2-D807-40B6-B378-1CCD10A0B9D0}" destId="{4C1A4792-12E8-43D7-9E3C-857439B3AE80}" srcOrd="5" destOrd="0" presId="urn:microsoft.com/office/officeart/2005/8/layout/list1"/>
    <dgm:cxn modelId="{EBF4C986-C80C-425D-9300-C43611FAF429}" type="presParOf" srcId="{8392D9E2-D807-40B6-B378-1CCD10A0B9D0}" destId="{F5D0D9FD-BDFA-43C1-A1B1-7BA159E37AC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D853FD-AC7A-4184-BD4A-3F93B70F579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1472CBB-F598-4EC2-B624-66E3D74F787A}">
      <dgm:prSet/>
      <dgm:spPr>
        <a:solidFill>
          <a:schemeClr val="accent2"/>
        </a:solidFill>
      </dgm:spPr>
      <dgm:t>
        <a:bodyPr/>
        <a:lstStyle/>
        <a:p>
          <a:r>
            <a:rPr lang="en-US" dirty="0">
              <a:latin typeface="+mj-lt"/>
            </a:rPr>
            <a:t>Schedule</a:t>
          </a:r>
        </a:p>
      </dgm:t>
    </dgm:pt>
    <dgm:pt modelId="{0822B425-255D-4DD9-B901-E1BA698960E6}" type="parTrans" cxnId="{10F85352-580A-4749-871A-B97CC9473338}">
      <dgm:prSet/>
      <dgm:spPr/>
      <dgm:t>
        <a:bodyPr/>
        <a:lstStyle/>
        <a:p>
          <a:endParaRPr lang="en-US"/>
        </a:p>
      </dgm:t>
    </dgm:pt>
    <dgm:pt modelId="{11ACF68D-7D4E-452A-B82F-6E954E593042}" type="sibTrans" cxnId="{10F85352-580A-4749-871A-B97CC9473338}">
      <dgm:prSet/>
      <dgm:spPr/>
      <dgm:t>
        <a:bodyPr/>
        <a:lstStyle/>
        <a:p>
          <a:endParaRPr lang="en-US"/>
        </a:p>
      </dgm:t>
    </dgm:pt>
    <dgm:pt modelId="{A57E6992-BEC0-4AB4-B8AB-478B2ECA4B03}">
      <dgm:prSet/>
      <dgm:spPr/>
      <dgm:t>
        <a:bodyPr/>
        <a:lstStyle/>
        <a:p>
          <a:r>
            <a:rPr lang="en-US"/>
            <a:t>Start time: 09:00 AM UTC</a:t>
          </a:r>
        </a:p>
      </dgm:t>
    </dgm:pt>
    <dgm:pt modelId="{F21C4547-9006-4A74-8FAE-FFCB18548604}" type="parTrans" cxnId="{E34E6462-235D-4470-A935-AD19EC1C5FB9}">
      <dgm:prSet/>
      <dgm:spPr/>
      <dgm:t>
        <a:bodyPr/>
        <a:lstStyle/>
        <a:p>
          <a:endParaRPr lang="en-US"/>
        </a:p>
      </dgm:t>
    </dgm:pt>
    <dgm:pt modelId="{60936240-E94A-4098-BC1E-33EC4FC06CCC}" type="sibTrans" cxnId="{E34E6462-235D-4470-A935-AD19EC1C5FB9}">
      <dgm:prSet/>
      <dgm:spPr/>
      <dgm:t>
        <a:bodyPr/>
        <a:lstStyle/>
        <a:p>
          <a:endParaRPr lang="en-US"/>
        </a:p>
      </dgm:t>
    </dgm:pt>
    <dgm:pt modelId="{E97F8B59-73BD-4295-B9FC-CF7478D6C7F2}">
      <dgm:prSet/>
      <dgm:spPr/>
      <dgm:t>
        <a:bodyPr/>
        <a:lstStyle/>
        <a:p>
          <a:r>
            <a:rPr lang="en-US" baseline="0"/>
            <a:t>Lunch break: 1:00 PM UTC</a:t>
          </a:r>
          <a:endParaRPr lang="en-US"/>
        </a:p>
      </dgm:t>
    </dgm:pt>
    <dgm:pt modelId="{7697D0AD-4825-437A-884B-9E9C173C9D20}" type="parTrans" cxnId="{83C61196-01C7-40E1-A825-88CD7856C78E}">
      <dgm:prSet/>
      <dgm:spPr/>
      <dgm:t>
        <a:bodyPr/>
        <a:lstStyle/>
        <a:p>
          <a:endParaRPr lang="en-US"/>
        </a:p>
      </dgm:t>
    </dgm:pt>
    <dgm:pt modelId="{86237708-A3F7-49A5-87AF-525F3D4271B7}" type="sibTrans" cxnId="{83C61196-01C7-40E1-A825-88CD7856C78E}">
      <dgm:prSet/>
      <dgm:spPr/>
      <dgm:t>
        <a:bodyPr/>
        <a:lstStyle/>
        <a:p>
          <a:endParaRPr lang="en-US"/>
        </a:p>
      </dgm:t>
    </dgm:pt>
    <dgm:pt modelId="{ACD45E8B-1152-4ADD-B98A-6664127A7ACE}">
      <dgm:prSet/>
      <dgm:spPr>
        <a:solidFill>
          <a:schemeClr val="accent2"/>
        </a:solidFill>
      </dgm:spPr>
      <dgm:t>
        <a:bodyPr/>
        <a:lstStyle/>
        <a:p>
          <a:r>
            <a:rPr lang="en-US" baseline="0" dirty="0">
              <a:latin typeface="+mj-lt"/>
            </a:rPr>
            <a:t>Additional information</a:t>
          </a:r>
          <a:endParaRPr lang="en-US" dirty="0">
            <a:latin typeface="+mj-lt"/>
          </a:endParaRPr>
        </a:p>
      </dgm:t>
    </dgm:pt>
    <dgm:pt modelId="{263D9039-7096-47D4-9C35-9A471E3B9E19}" type="parTrans" cxnId="{BF178E2E-32EF-4540-A8BC-E7C72FDF9172}">
      <dgm:prSet/>
      <dgm:spPr/>
      <dgm:t>
        <a:bodyPr/>
        <a:lstStyle/>
        <a:p>
          <a:endParaRPr lang="en-US"/>
        </a:p>
      </dgm:t>
    </dgm:pt>
    <dgm:pt modelId="{32E2CF13-2B62-4FB0-BF60-1BA203A46864}" type="sibTrans" cxnId="{BF178E2E-32EF-4540-A8BC-E7C72FDF9172}">
      <dgm:prSet/>
      <dgm:spPr/>
      <dgm:t>
        <a:bodyPr/>
        <a:lstStyle/>
        <a:p>
          <a:endParaRPr lang="en-US"/>
        </a:p>
      </dgm:t>
    </dgm:pt>
    <dgm:pt modelId="{DB0A0689-C99B-4C2D-9A12-A5C42F694EFC}">
      <dgm:prSet/>
      <dgm:spPr/>
      <dgm:t>
        <a:bodyPr/>
        <a:lstStyle/>
        <a:p>
          <a:r>
            <a:rPr lang="en-US" baseline="0"/>
            <a:t>Ask your questions</a:t>
          </a:r>
          <a:endParaRPr lang="en-US"/>
        </a:p>
      </dgm:t>
    </dgm:pt>
    <dgm:pt modelId="{23BC6559-D701-42B0-91D3-867C37A4035D}" type="parTrans" cxnId="{9CCE5AE7-1B5F-4B82-BC22-F4E25D7EF027}">
      <dgm:prSet/>
      <dgm:spPr/>
      <dgm:t>
        <a:bodyPr/>
        <a:lstStyle/>
        <a:p>
          <a:endParaRPr lang="en-US"/>
        </a:p>
      </dgm:t>
    </dgm:pt>
    <dgm:pt modelId="{593B1E37-A557-4969-9787-9109F91B2A6D}" type="sibTrans" cxnId="{9CCE5AE7-1B5F-4B82-BC22-F4E25D7EF027}">
      <dgm:prSet/>
      <dgm:spPr/>
      <dgm:t>
        <a:bodyPr/>
        <a:lstStyle/>
        <a:p>
          <a:endParaRPr lang="en-US"/>
        </a:p>
      </dgm:t>
    </dgm:pt>
    <dgm:pt modelId="{7301764C-53CE-45F7-AB10-DC26282CF2BA}">
      <dgm:prSet/>
      <dgm:spPr/>
      <dgm:t>
        <a:bodyPr/>
        <a:lstStyle/>
        <a:p>
          <a:r>
            <a:rPr lang="en-US"/>
            <a:t>End time: 05:00 PM UTC</a:t>
          </a:r>
        </a:p>
      </dgm:t>
    </dgm:pt>
    <dgm:pt modelId="{D2212C89-093B-438D-B8D0-2E8EC2274784}" type="parTrans" cxnId="{10023191-FFA6-412D-A871-6B6E87D64017}">
      <dgm:prSet/>
      <dgm:spPr/>
      <dgm:t>
        <a:bodyPr/>
        <a:lstStyle/>
        <a:p>
          <a:endParaRPr lang="en-GB"/>
        </a:p>
      </dgm:t>
    </dgm:pt>
    <dgm:pt modelId="{7402D9D4-B213-4610-8424-00D3C32889F4}" type="sibTrans" cxnId="{10023191-FFA6-412D-A871-6B6E87D64017}">
      <dgm:prSet/>
      <dgm:spPr/>
      <dgm:t>
        <a:bodyPr/>
        <a:lstStyle/>
        <a:p>
          <a:endParaRPr lang="en-GB"/>
        </a:p>
      </dgm:t>
    </dgm:pt>
    <dgm:pt modelId="{BB8DC7D1-3BFB-4F1D-93A1-AD5AE9D59535}">
      <dgm:prSet/>
      <dgm:spPr/>
      <dgm:t>
        <a:bodyPr/>
        <a:lstStyle/>
        <a:p>
          <a:r>
            <a:rPr lang="en-US"/>
            <a:t>Coffee breaks on demand</a:t>
          </a:r>
        </a:p>
      </dgm:t>
    </dgm:pt>
    <dgm:pt modelId="{1C7A6D9B-DDA9-4A2F-AC2C-CBD7196A2DE9}" type="parTrans" cxnId="{A15A6BC7-8A03-4520-83BE-AAF495DB9EA8}">
      <dgm:prSet/>
      <dgm:spPr/>
      <dgm:t>
        <a:bodyPr/>
        <a:lstStyle/>
        <a:p>
          <a:endParaRPr lang="en-GB"/>
        </a:p>
      </dgm:t>
    </dgm:pt>
    <dgm:pt modelId="{9961E542-27F4-4D10-A592-C8FE34F436A5}" type="sibTrans" cxnId="{A15A6BC7-8A03-4520-83BE-AAF495DB9EA8}">
      <dgm:prSet/>
      <dgm:spPr/>
      <dgm:t>
        <a:bodyPr/>
        <a:lstStyle/>
        <a:p>
          <a:endParaRPr lang="en-GB"/>
        </a:p>
      </dgm:t>
    </dgm:pt>
    <dgm:pt modelId="{94A478BE-12F7-4380-B7F6-CC6721EE8320}">
      <dgm:prSet/>
      <dgm:spPr/>
      <dgm:t>
        <a:bodyPr/>
        <a:lstStyle/>
        <a:p>
          <a:r>
            <a:rPr lang="en-US"/>
            <a:t>%any other useful info: restroom locations, wi-fi credentials </a:t>
          </a:r>
          <a:r>
            <a:rPr lang="en-US" err="1"/>
            <a:t>etc</a:t>
          </a:r>
          <a:r>
            <a:rPr lang="en-US"/>
            <a:t>%</a:t>
          </a:r>
        </a:p>
      </dgm:t>
    </dgm:pt>
    <dgm:pt modelId="{0E8473E1-FE20-430B-A115-E4CEDCAEE8A8}" type="parTrans" cxnId="{BA9AF2EB-6475-483D-A2F4-B453C4986BB6}">
      <dgm:prSet/>
      <dgm:spPr/>
      <dgm:t>
        <a:bodyPr/>
        <a:lstStyle/>
        <a:p>
          <a:endParaRPr lang="en-GB"/>
        </a:p>
      </dgm:t>
    </dgm:pt>
    <dgm:pt modelId="{8C98D187-CAB3-42A5-BFC0-5CE8368FAA74}" type="sibTrans" cxnId="{BA9AF2EB-6475-483D-A2F4-B453C4986BB6}">
      <dgm:prSet/>
      <dgm:spPr/>
      <dgm:t>
        <a:bodyPr/>
        <a:lstStyle/>
        <a:p>
          <a:endParaRPr lang="en-GB"/>
        </a:p>
      </dgm:t>
    </dgm:pt>
    <dgm:pt modelId="{8392D9E2-D807-40B6-B378-1CCD10A0B9D0}" type="pres">
      <dgm:prSet presAssocID="{8FD853FD-AC7A-4184-BD4A-3F93B70F579A}" presName="linear" presStyleCnt="0">
        <dgm:presLayoutVars>
          <dgm:dir/>
          <dgm:animLvl val="lvl"/>
          <dgm:resizeHandles val="exact"/>
        </dgm:presLayoutVars>
      </dgm:prSet>
      <dgm:spPr/>
    </dgm:pt>
    <dgm:pt modelId="{2D4AF0E0-B417-46DA-BD17-CE6B4991EF45}" type="pres">
      <dgm:prSet presAssocID="{31472CBB-F598-4EC2-B624-66E3D74F787A}" presName="parentLin" presStyleCnt="0"/>
      <dgm:spPr/>
    </dgm:pt>
    <dgm:pt modelId="{1D2DE982-3A5E-41F9-B953-0171212BE777}" type="pres">
      <dgm:prSet presAssocID="{31472CBB-F598-4EC2-B624-66E3D74F787A}" presName="parentLeftMargin" presStyleLbl="node1" presStyleIdx="0" presStyleCnt="2"/>
      <dgm:spPr/>
    </dgm:pt>
    <dgm:pt modelId="{955BEFA8-8640-4904-AFC3-97822301C9CD}" type="pres">
      <dgm:prSet presAssocID="{31472CBB-F598-4EC2-B624-66E3D74F787A}" presName="parentText" presStyleLbl="node1" presStyleIdx="0" presStyleCnt="2">
        <dgm:presLayoutVars>
          <dgm:chMax val="0"/>
          <dgm:bulletEnabled val="1"/>
        </dgm:presLayoutVars>
      </dgm:prSet>
      <dgm:spPr/>
    </dgm:pt>
    <dgm:pt modelId="{80A49481-2C60-4651-9A41-3006CF634216}" type="pres">
      <dgm:prSet presAssocID="{31472CBB-F598-4EC2-B624-66E3D74F787A}" presName="negativeSpace" presStyleCnt="0"/>
      <dgm:spPr/>
    </dgm:pt>
    <dgm:pt modelId="{4E35C087-54E1-4937-A60A-92214E8720E1}" type="pres">
      <dgm:prSet presAssocID="{31472CBB-F598-4EC2-B624-66E3D74F787A}" presName="childText" presStyleLbl="conFgAcc1" presStyleIdx="0" presStyleCnt="2">
        <dgm:presLayoutVars>
          <dgm:bulletEnabled val="1"/>
        </dgm:presLayoutVars>
      </dgm:prSet>
      <dgm:spPr/>
    </dgm:pt>
    <dgm:pt modelId="{430073E2-B0BB-4EBE-B86C-A44C0B642B50}" type="pres">
      <dgm:prSet presAssocID="{11ACF68D-7D4E-452A-B82F-6E954E593042}" presName="spaceBetweenRectangles" presStyleCnt="0"/>
      <dgm:spPr/>
    </dgm:pt>
    <dgm:pt modelId="{08767FC1-6B7C-4C8F-85D6-F68250CA1420}" type="pres">
      <dgm:prSet presAssocID="{ACD45E8B-1152-4ADD-B98A-6664127A7ACE}" presName="parentLin" presStyleCnt="0"/>
      <dgm:spPr/>
    </dgm:pt>
    <dgm:pt modelId="{A69C17C3-A539-4EE2-B724-24C3B018F254}" type="pres">
      <dgm:prSet presAssocID="{ACD45E8B-1152-4ADD-B98A-6664127A7ACE}" presName="parentLeftMargin" presStyleLbl="node1" presStyleIdx="0" presStyleCnt="2"/>
      <dgm:spPr/>
    </dgm:pt>
    <dgm:pt modelId="{907C3BBE-3FAE-4305-9977-9725B755F531}" type="pres">
      <dgm:prSet presAssocID="{ACD45E8B-1152-4ADD-B98A-6664127A7ACE}" presName="parentText" presStyleLbl="node1" presStyleIdx="1" presStyleCnt="2">
        <dgm:presLayoutVars>
          <dgm:chMax val="0"/>
          <dgm:bulletEnabled val="1"/>
        </dgm:presLayoutVars>
      </dgm:prSet>
      <dgm:spPr/>
    </dgm:pt>
    <dgm:pt modelId="{4C1A4792-12E8-43D7-9E3C-857439B3AE80}" type="pres">
      <dgm:prSet presAssocID="{ACD45E8B-1152-4ADD-B98A-6664127A7ACE}" presName="negativeSpace" presStyleCnt="0"/>
      <dgm:spPr/>
    </dgm:pt>
    <dgm:pt modelId="{F5D0D9FD-BDFA-43C1-A1B1-7BA159E37AC6}" type="pres">
      <dgm:prSet presAssocID="{ACD45E8B-1152-4ADD-B98A-6664127A7ACE}" presName="childText" presStyleLbl="conFgAcc1" presStyleIdx="1" presStyleCnt="2">
        <dgm:presLayoutVars>
          <dgm:bulletEnabled val="1"/>
        </dgm:presLayoutVars>
      </dgm:prSet>
      <dgm:spPr/>
    </dgm:pt>
  </dgm:ptLst>
  <dgm:cxnLst>
    <dgm:cxn modelId="{6C4F4215-D696-4C1A-8222-6DE2AB37A125}" type="presOf" srcId="{31472CBB-F598-4EC2-B624-66E3D74F787A}" destId="{955BEFA8-8640-4904-AFC3-97822301C9CD}" srcOrd="1" destOrd="0" presId="urn:microsoft.com/office/officeart/2005/8/layout/list1"/>
    <dgm:cxn modelId="{3ECBAC18-113C-41CB-B9AE-82E594DF758F}" type="presOf" srcId="{ACD45E8B-1152-4ADD-B98A-6664127A7ACE}" destId="{907C3BBE-3FAE-4305-9977-9725B755F531}" srcOrd="1" destOrd="0" presId="urn:microsoft.com/office/officeart/2005/8/layout/list1"/>
    <dgm:cxn modelId="{C1F3EB18-C3AD-4FDF-B5BB-1BA47D4C0F5E}" type="presOf" srcId="{E97F8B59-73BD-4295-B9FC-CF7478D6C7F2}" destId="{4E35C087-54E1-4937-A60A-92214E8720E1}" srcOrd="0" destOrd="2" presId="urn:microsoft.com/office/officeart/2005/8/layout/list1"/>
    <dgm:cxn modelId="{BF178E2E-32EF-4540-A8BC-E7C72FDF9172}" srcId="{8FD853FD-AC7A-4184-BD4A-3F93B70F579A}" destId="{ACD45E8B-1152-4ADD-B98A-6664127A7ACE}" srcOrd="1" destOrd="0" parTransId="{263D9039-7096-47D4-9C35-9A471E3B9E19}" sibTransId="{32E2CF13-2B62-4FB0-BF60-1BA203A46864}"/>
    <dgm:cxn modelId="{45DF245E-5DFA-41A3-83EA-3E19F4E192A2}" type="presOf" srcId="{94A478BE-12F7-4380-B7F6-CC6721EE8320}" destId="{F5D0D9FD-BDFA-43C1-A1B1-7BA159E37AC6}" srcOrd="0" destOrd="2" presId="urn:microsoft.com/office/officeart/2005/8/layout/list1"/>
    <dgm:cxn modelId="{E34E6462-235D-4470-A935-AD19EC1C5FB9}" srcId="{31472CBB-F598-4EC2-B624-66E3D74F787A}" destId="{A57E6992-BEC0-4AB4-B8AB-478B2ECA4B03}" srcOrd="0" destOrd="0" parTransId="{F21C4547-9006-4A74-8FAE-FFCB18548604}" sibTransId="{60936240-E94A-4098-BC1E-33EC4FC06CCC}"/>
    <dgm:cxn modelId="{FCECA266-5B65-454F-A8E3-AC7E0634D0F4}" type="presOf" srcId="{DB0A0689-C99B-4C2D-9A12-A5C42F694EFC}" destId="{F5D0D9FD-BDFA-43C1-A1B1-7BA159E37AC6}" srcOrd="0" destOrd="0" presId="urn:microsoft.com/office/officeart/2005/8/layout/list1"/>
    <dgm:cxn modelId="{10F85352-580A-4749-871A-B97CC9473338}" srcId="{8FD853FD-AC7A-4184-BD4A-3F93B70F579A}" destId="{31472CBB-F598-4EC2-B624-66E3D74F787A}" srcOrd="0" destOrd="0" parTransId="{0822B425-255D-4DD9-B901-E1BA698960E6}" sibTransId="{11ACF68D-7D4E-452A-B82F-6E954E593042}"/>
    <dgm:cxn modelId="{C731DE7C-DB65-4B7D-BF5A-B36B800249C8}" type="presOf" srcId="{7301764C-53CE-45F7-AB10-DC26282CF2BA}" destId="{4E35C087-54E1-4937-A60A-92214E8720E1}" srcOrd="0" destOrd="1" presId="urn:microsoft.com/office/officeart/2005/8/layout/list1"/>
    <dgm:cxn modelId="{B0FD2988-50DF-455A-9CE0-FE4CBEED6CD8}" type="presOf" srcId="{BB8DC7D1-3BFB-4F1D-93A1-AD5AE9D59535}" destId="{F5D0D9FD-BDFA-43C1-A1B1-7BA159E37AC6}" srcOrd="0" destOrd="1" presId="urn:microsoft.com/office/officeart/2005/8/layout/list1"/>
    <dgm:cxn modelId="{10023191-FFA6-412D-A871-6B6E87D64017}" srcId="{31472CBB-F598-4EC2-B624-66E3D74F787A}" destId="{7301764C-53CE-45F7-AB10-DC26282CF2BA}" srcOrd="1" destOrd="0" parTransId="{D2212C89-093B-438D-B8D0-2E8EC2274784}" sibTransId="{7402D9D4-B213-4610-8424-00D3C32889F4}"/>
    <dgm:cxn modelId="{DEA51793-AF3F-40BC-ABE5-6980D5D6011B}" type="presOf" srcId="{31472CBB-F598-4EC2-B624-66E3D74F787A}" destId="{1D2DE982-3A5E-41F9-B953-0171212BE777}" srcOrd="0" destOrd="0" presId="urn:microsoft.com/office/officeart/2005/8/layout/list1"/>
    <dgm:cxn modelId="{83C61196-01C7-40E1-A825-88CD7856C78E}" srcId="{31472CBB-F598-4EC2-B624-66E3D74F787A}" destId="{E97F8B59-73BD-4295-B9FC-CF7478D6C7F2}" srcOrd="2" destOrd="0" parTransId="{7697D0AD-4825-437A-884B-9E9C173C9D20}" sibTransId="{86237708-A3F7-49A5-87AF-525F3D4271B7}"/>
    <dgm:cxn modelId="{F40024C4-BC71-48F2-BE06-C9416709C2C0}" type="presOf" srcId="{A57E6992-BEC0-4AB4-B8AB-478B2ECA4B03}" destId="{4E35C087-54E1-4937-A60A-92214E8720E1}" srcOrd="0" destOrd="0" presId="urn:microsoft.com/office/officeart/2005/8/layout/list1"/>
    <dgm:cxn modelId="{A15A6BC7-8A03-4520-83BE-AAF495DB9EA8}" srcId="{ACD45E8B-1152-4ADD-B98A-6664127A7ACE}" destId="{BB8DC7D1-3BFB-4F1D-93A1-AD5AE9D59535}" srcOrd="1" destOrd="0" parTransId="{1C7A6D9B-DDA9-4A2F-AC2C-CBD7196A2DE9}" sibTransId="{9961E542-27F4-4D10-A592-C8FE34F436A5}"/>
    <dgm:cxn modelId="{9CCE5AE7-1B5F-4B82-BC22-F4E25D7EF027}" srcId="{ACD45E8B-1152-4ADD-B98A-6664127A7ACE}" destId="{DB0A0689-C99B-4C2D-9A12-A5C42F694EFC}" srcOrd="0" destOrd="0" parTransId="{23BC6559-D701-42B0-91D3-867C37A4035D}" sibTransId="{593B1E37-A557-4969-9787-9109F91B2A6D}"/>
    <dgm:cxn modelId="{BA9AF2EB-6475-483D-A2F4-B453C4986BB6}" srcId="{ACD45E8B-1152-4ADD-B98A-6664127A7ACE}" destId="{94A478BE-12F7-4380-B7F6-CC6721EE8320}" srcOrd="2" destOrd="0" parTransId="{0E8473E1-FE20-430B-A115-E4CEDCAEE8A8}" sibTransId="{8C98D187-CAB3-42A5-BFC0-5CE8368FAA74}"/>
    <dgm:cxn modelId="{E657A4F8-048A-4A16-92CB-EFBD66BF329B}" type="presOf" srcId="{ACD45E8B-1152-4ADD-B98A-6664127A7ACE}" destId="{A69C17C3-A539-4EE2-B724-24C3B018F254}" srcOrd="0" destOrd="0" presId="urn:microsoft.com/office/officeart/2005/8/layout/list1"/>
    <dgm:cxn modelId="{9A380AFD-0EF9-4732-8953-B48E7B29A10F}" type="presOf" srcId="{8FD853FD-AC7A-4184-BD4A-3F93B70F579A}" destId="{8392D9E2-D807-40B6-B378-1CCD10A0B9D0}" srcOrd="0" destOrd="0" presId="urn:microsoft.com/office/officeart/2005/8/layout/list1"/>
    <dgm:cxn modelId="{EC77663A-F3CD-4721-97FD-7720DC7BA685}" type="presParOf" srcId="{8392D9E2-D807-40B6-B378-1CCD10A0B9D0}" destId="{2D4AF0E0-B417-46DA-BD17-CE6B4991EF45}" srcOrd="0" destOrd="0" presId="urn:microsoft.com/office/officeart/2005/8/layout/list1"/>
    <dgm:cxn modelId="{797C0789-5A8A-4E8B-A356-CB4AAB910C04}" type="presParOf" srcId="{2D4AF0E0-B417-46DA-BD17-CE6B4991EF45}" destId="{1D2DE982-3A5E-41F9-B953-0171212BE777}" srcOrd="0" destOrd="0" presId="urn:microsoft.com/office/officeart/2005/8/layout/list1"/>
    <dgm:cxn modelId="{BF4C5954-512A-48FE-ACEE-0FDA590BDD9F}" type="presParOf" srcId="{2D4AF0E0-B417-46DA-BD17-CE6B4991EF45}" destId="{955BEFA8-8640-4904-AFC3-97822301C9CD}" srcOrd="1" destOrd="0" presId="urn:microsoft.com/office/officeart/2005/8/layout/list1"/>
    <dgm:cxn modelId="{3B8C637B-BA80-4F87-8560-5AEC51CE5466}" type="presParOf" srcId="{8392D9E2-D807-40B6-B378-1CCD10A0B9D0}" destId="{80A49481-2C60-4651-9A41-3006CF634216}" srcOrd="1" destOrd="0" presId="urn:microsoft.com/office/officeart/2005/8/layout/list1"/>
    <dgm:cxn modelId="{0DE50A4D-5E46-45D8-8EB5-176CF4C68DCB}" type="presParOf" srcId="{8392D9E2-D807-40B6-B378-1CCD10A0B9D0}" destId="{4E35C087-54E1-4937-A60A-92214E8720E1}" srcOrd="2" destOrd="0" presId="urn:microsoft.com/office/officeart/2005/8/layout/list1"/>
    <dgm:cxn modelId="{4B0F2687-99D6-47A1-953E-4865698727DA}" type="presParOf" srcId="{8392D9E2-D807-40B6-B378-1CCD10A0B9D0}" destId="{430073E2-B0BB-4EBE-B86C-A44C0B642B50}" srcOrd="3" destOrd="0" presId="urn:microsoft.com/office/officeart/2005/8/layout/list1"/>
    <dgm:cxn modelId="{D529E2D0-E6D3-440D-BA28-935778880059}" type="presParOf" srcId="{8392D9E2-D807-40B6-B378-1CCD10A0B9D0}" destId="{08767FC1-6B7C-4C8F-85D6-F68250CA1420}" srcOrd="4" destOrd="0" presId="urn:microsoft.com/office/officeart/2005/8/layout/list1"/>
    <dgm:cxn modelId="{A1252D00-0965-4888-B4AB-6E9771FEBB83}" type="presParOf" srcId="{08767FC1-6B7C-4C8F-85D6-F68250CA1420}" destId="{A69C17C3-A539-4EE2-B724-24C3B018F254}" srcOrd="0" destOrd="0" presId="urn:microsoft.com/office/officeart/2005/8/layout/list1"/>
    <dgm:cxn modelId="{FA32ADC6-E558-4C5B-8EFE-BEE15CEA965C}" type="presParOf" srcId="{08767FC1-6B7C-4C8F-85D6-F68250CA1420}" destId="{907C3BBE-3FAE-4305-9977-9725B755F531}" srcOrd="1" destOrd="0" presId="urn:microsoft.com/office/officeart/2005/8/layout/list1"/>
    <dgm:cxn modelId="{C4F693C8-E7C1-4214-89A5-D6574AD5686A}" type="presParOf" srcId="{8392D9E2-D807-40B6-B378-1CCD10A0B9D0}" destId="{4C1A4792-12E8-43D7-9E3C-857439B3AE80}" srcOrd="5" destOrd="0" presId="urn:microsoft.com/office/officeart/2005/8/layout/list1"/>
    <dgm:cxn modelId="{EBF4C986-C80C-425D-9300-C43611FAF429}" type="presParOf" srcId="{8392D9E2-D807-40B6-B378-1CCD10A0B9D0}" destId="{F5D0D9FD-BDFA-43C1-A1B1-7BA159E37AC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35C087-54E1-4937-A60A-92214E8720E1}">
      <dsp:nvSpPr>
        <dsp:cNvPr id="0" name=""/>
        <dsp:cNvSpPr/>
      </dsp:nvSpPr>
      <dsp:spPr>
        <a:xfrm>
          <a:off x="0" y="455226"/>
          <a:ext cx="11653357" cy="196875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4430" tIns="520700" rIns="904430"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%Instructor Name%</a:t>
          </a:r>
        </a:p>
        <a:p>
          <a:pPr marL="457200" lvl="2" indent="-228600" algn="l" defTabSz="1111250">
            <a:lnSpc>
              <a:spcPct val="90000"/>
            </a:lnSpc>
            <a:spcBef>
              <a:spcPct val="0"/>
            </a:spcBef>
            <a:spcAft>
              <a:spcPct val="15000"/>
            </a:spcAft>
            <a:buChar char="•"/>
          </a:pPr>
          <a:r>
            <a:rPr lang="en-US" sz="2500" kern="1200" baseline="0"/>
            <a:t>%Role in Microsoft%</a:t>
          </a:r>
          <a:endParaRPr lang="en-US" sz="2500" kern="1200"/>
        </a:p>
        <a:p>
          <a:pPr marL="228600" lvl="1" indent="-228600" algn="l" defTabSz="1111250">
            <a:lnSpc>
              <a:spcPct val="90000"/>
            </a:lnSpc>
            <a:spcBef>
              <a:spcPct val="0"/>
            </a:spcBef>
            <a:spcAft>
              <a:spcPct val="15000"/>
            </a:spcAft>
            <a:buChar char="•"/>
          </a:pPr>
          <a:r>
            <a:rPr lang="en-US" sz="2500" kern="1200" baseline="0"/>
            <a:t>%Area of expertise / about me%</a:t>
          </a:r>
          <a:endParaRPr lang="en-US" sz="2500" kern="1200"/>
        </a:p>
      </dsp:txBody>
      <dsp:txXfrm>
        <a:off x="0" y="455226"/>
        <a:ext cx="11653357" cy="1968750"/>
      </dsp:txXfrm>
    </dsp:sp>
    <dsp:sp modelId="{955BEFA8-8640-4904-AFC3-97822301C9CD}">
      <dsp:nvSpPr>
        <dsp:cNvPr id="0" name=""/>
        <dsp:cNvSpPr/>
      </dsp:nvSpPr>
      <dsp:spPr>
        <a:xfrm>
          <a:off x="582667" y="86226"/>
          <a:ext cx="8157349" cy="73800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8328" tIns="0" rIns="308328" bIns="0" numCol="1" spcCol="1270" anchor="ctr" anchorCtr="0">
          <a:noAutofit/>
        </a:bodyPr>
        <a:lstStyle/>
        <a:p>
          <a:pPr marL="0" lvl="0" indent="0" algn="l" defTabSz="1111250">
            <a:lnSpc>
              <a:spcPct val="90000"/>
            </a:lnSpc>
            <a:spcBef>
              <a:spcPct val="0"/>
            </a:spcBef>
            <a:spcAft>
              <a:spcPct val="35000"/>
            </a:spcAft>
            <a:buNone/>
          </a:pPr>
          <a:r>
            <a:rPr lang="en-US" sz="2500" kern="1200" baseline="0" dirty="0">
              <a:latin typeface="+mj-lt"/>
            </a:rPr>
            <a:t>Who am I?</a:t>
          </a:r>
          <a:endParaRPr lang="en-US" sz="2500" kern="1200" dirty="0">
            <a:latin typeface="+mj-lt"/>
          </a:endParaRPr>
        </a:p>
      </dsp:txBody>
      <dsp:txXfrm>
        <a:off x="618693" y="122252"/>
        <a:ext cx="8085297" cy="665948"/>
      </dsp:txXfrm>
    </dsp:sp>
    <dsp:sp modelId="{F5D0D9FD-BDFA-43C1-A1B1-7BA159E37AC6}">
      <dsp:nvSpPr>
        <dsp:cNvPr id="0" name=""/>
        <dsp:cNvSpPr/>
      </dsp:nvSpPr>
      <dsp:spPr>
        <a:xfrm>
          <a:off x="0" y="2927976"/>
          <a:ext cx="11653357" cy="196875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4430" tIns="520700" rIns="904430"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baseline="0"/>
            <a:t>Name, role</a:t>
          </a:r>
          <a:endParaRPr lang="en-US" sz="2500" kern="1200"/>
        </a:p>
        <a:p>
          <a:pPr marL="228600" lvl="1" indent="-228600" algn="l" defTabSz="1111250">
            <a:lnSpc>
              <a:spcPct val="90000"/>
            </a:lnSpc>
            <a:spcBef>
              <a:spcPct val="0"/>
            </a:spcBef>
            <a:spcAft>
              <a:spcPct val="15000"/>
            </a:spcAft>
            <a:buChar char="•"/>
          </a:pPr>
          <a:r>
            <a:rPr lang="en-US" sz="2500" kern="1200" baseline="0" dirty="0"/>
            <a:t>Experience with Power Platform, Microsoft 365</a:t>
          </a:r>
          <a:endParaRPr lang="en-US" sz="2500" kern="1200" dirty="0"/>
        </a:p>
        <a:p>
          <a:pPr marL="228600" lvl="1" indent="-228600" algn="l" defTabSz="1111250">
            <a:lnSpc>
              <a:spcPct val="90000"/>
            </a:lnSpc>
            <a:spcBef>
              <a:spcPct val="0"/>
            </a:spcBef>
            <a:spcAft>
              <a:spcPct val="15000"/>
            </a:spcAft>
            <a:buChar char="•"/>
          </a:pPr>
          <a:r>
            <a:rPr lang="en-US" sz="2500" kern="1200" baseline="0" dirty="0"/>
            <a:t>Expectations for this workshop</a:t>
          </a:r>
          <a:endParaRPr lang="en-US" sz="2500" kern="1200" dirty="0"/>
        </a:p>
      </dsp:txBody>
      <dsp:txXfrm>
        <a:off x="0" y="2927976"/>
        <a:ext cx="11653357" cy="1968750"/>
      </dsp:txXfrm>
    </dsp:sp>
    <dsp:sp modelId="{907C3BBE-3FAE-4305-9977-9725B755F531}">
      <dsp:nvSpPr>
        <dsp:cNvPr id="0" name=""/>
        <dsp:cNvSpPr/>
      </dsp:nvSpPr>
      <dsp:spPr>
        <a:xfrm>
          <a:off x="582667" y="2558976"/>
          <a:ext cx="8157349" cy="73800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8328" tIns="0" rIns="308328" bIns="0" numCol="1" spcCol="1270" anchor="ctr" anchorCtr="0">
          <a:noAutofit/>
        </a:bodyPr>
        <a:lstStyle/>
        <a:p>
          <a:pPr marL="0" lvl="0" indent="0" algn="l" defTabSz="1111250">
            <a:lnSpc>
              <a:spcPct val="90000"/>
            </a:lnSpc>
            <a:spcBef>
              <a:spcPct val="0"/>
            </a:spcBef>
            <a:spcAft>
              <a:spcPct val="35000"/>
            </a:spcAft>
            <a:buNone/>
          </a:pPr>
          <a:r>
            <a:rPr lang="en-US" sz="2500" kern="1200" baseline="0" dirty="0">
              <a:latin typeface="+mj-lt"/>
            </a:rPr>
            <a:t>Who are you?</a:t>
          </a:r>
          <a:endParaRPr lang="en-US" sz="2500" kern="1200" dirty="0">
            <a:latin typeface="+mj-lt"/>
          </a:endParaRPr>
        </a:p>
      </dsp:txBody>
      <dsp:txXfrm>
        <a:off x="618693" y="2595002"/>
        <a:ext cx="8085297" cy="6659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35C087-54E1-4937-A60A-92214E8720E1}">
      <dsp:nvSpPr>
        <dsp:cNvPr id="0" name=""/>
        <dsp:cNvSpPr/>
      </dsp:nvSpPr>
      <dsp:spPr>
        <a:xfrm>
          <a:off x="0" y="455226"/>
          <a:ext cx="11653357" cy="196875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4430" tIns="520700" rIns="904430"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Start time: 09:00 AM UTC</a:t>
          </a:r>
        </a:p>
        <a:p>
          <a:pPr marL="228600" lvl="1" indent="-228600" algn="l" defTabSz="1111250">
            <a:lnSpc>
              <a:spcPct val="90000"/>
            </a:lnSpc>
            <a:spcBef>
              <a:spcPct val="0"/>
            </a:spcBef>
            <a:spcAft>
              <a:spcPct val="15000"/>
            </a:spcAft>
            <a:buChar char="•"/>
          </a:pPr>
          <a:r>
            <a:rPr lang="en-US" sz="2500" kern="1200"/>
            <a:t>End time: 05:00 PM UTC</a:t>
          </a:r>
        </a:p>
        <a:p>
          <a:pPr marL="228600" lvl="1" indent="-228600" algn="l" defTabSz="1111250">
            <a:lnSpc>
              <a:spcPct val="90000"/>
            </a:lnSpc>
            <a:spcBef>
              <a:spcPct val="0"/>
            </a:spcBef>
            <a:spcAft>
              <a:spcPct val="15000"/>
            </a:spcAft>
            <a:buChar char="•"/>
          </a:pPr>
          <a:r>
            <a:rPr lang="en-US" sz="2500" kern="1200" baseline="0"/>
            <a:t>Lunch break: 1:00 PM UTC</a:t>
          </a:r>
          <a:endParaRPr lang="en-US" sz="2500" kern="1200"/>
        </a:p>
      </dsp:txBody>
      <dsp:txXfrm>
        <a:off x="0" y="455226"/>
        <a:ext cx="11653357" cy="1968750"/>
      </dsp:txXfrm>
    </dsp:sp>
    <dsp:sp modelId="{955BEFA8-8640-4904-AFC3-97822301C9CD}">
      <dsp:nvSpPr>
        <dsp:cNvPr id="0" name=""/>
        <dsp:cNvSpPr/>
      </dsp:nvSpPr>
      <dsp:spPr>
        <a:xfrm>
          <a:off x="582667" y="86226"/>
          <a:ext cx="8157349" cy="73800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8328" tIns="0" rIns="308328" bIns="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Schedule</a:t>
          </a:r>
        </a:p>
      </dsp:txBody>
      <dsp:txXfrm>
        <a:off x="618693" y="122252"/>
        <a:ext cx="8085297" cy="665948"/>
      </dsp:txXfrm>
    </dsp:sp>
    <dsp:sp modelId="{F5D0D9FD-BDFA-43C1-A1B1-7BA159E37AC6}">
      <dsp:nvSpPr>
        <dsp:cNvPr id="0" name=""/>
        <dsp:cNvSpPr/>
      </dsp:nvSpPr>
      <dsp:spPr>
        <a:xfrm>
          <a:off x="0" y="2927976"/>
          <a:ext cx="11653357" cy="196875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4430" tIns="520700" rIns="904430"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baseline="0"/>
            <a:t>Ask your questions</a:t>
          </a:r>
          <a:endParaRPr lang="en-US" sz="2500" kern="1200"/>
        </a:p>
        <a:p>
          <a:pPr marL="228600" lvl="1" indent="-228600" algn="l" defTabSz="1111250">
            <a:lnSpc>
              <a:spcPct val="90000"/>
            </a:lnSpc>
            <a:spcBef>
              <a:spcPct val="0"/>
            </a:spcBef>
            <a:spcAft>
              <a:spcPct val="15000"/>
            </a:spcAft>
            <a:buChar char="•"/>
          </a:pPr>
          <a:r>
            <a:rPr lang="en-US" sz="2500" kern="1200"/>
            <a:t>Coffee breaks on demand</a:t>
          </a:r>
        </a:p>
        <a:p>
          <a:pPr marL="228600" lvl="1" indent="-228600" algn="l" defTabSz="1111250">
            <a:lnSpc>
              <a:spcPct val="90000"/>
            </a:lnSpc>
            <a:spcBef>
              <a:spcPct val="0"/>
            </a:spcBef>
            <a:spcAft>
              <a:spcPct val="15000"/>
            </a:spcAft>
            <a:buChar char="•"/>
          </a:pPr>
          <a:r>
            <a:rPr lang="en-US" sz="2500" kern="1200"/>
            <a:t>%any other useful info: restroom locations, wi-fi credentials </a:t>
          </a:r>
          <a:r>
            <a:rPr lang="en-US" sz="2500" kern="1200" err="1"/>
            <a:t>etc</a:t>
          </a:r>
          <a:r>
            <a:rPr lang="en-US" sz="2500" kern="1200"/>
            <a:t>%</a:t>
          </a:r>
        </a:p>
      </dsp:txBody>
      <dsp:txXfrm>
        <a:off x="0" y="2927976"/>
        <a:ext cx="11653357" cy="1968750"/>
      </dsp:txXfrm>
    </dsp:sp>
    <dsp:sp modelId="{907C3BBE-3FAE-4305-9977-9725B755F531}">
      <dsp:nvSpPr>
        <dsp:cNvPr id="0" name=""/>
        <dsp:cNvSpPr/>
      </dsp:nvSpPr>
      <dsp:spPr>
        <a:xfrm>
          <a:off x="582667" y="2558976"/>
          <a:ext cx="8157349" cy="73800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8328" tIns="0" rIns="308328" bIns="0" numCol="1" spcCol="1270" anchor="ctr" anchorCtr="0">
          <a:noAutofit/>
        </a:bodyPr>
        <a:lstStyle/>
        <a:p>
          <a:pPr marL="0" lvl="0" indent="0" algn="l" defTabSz="1111250">
            <a:lnSpc>
              <a:spcPct val="90000"/>
            </a:lnSpc>
            <a:spcBef>
              <a:spcPct val="0"/>
            </a:spcBef>
            <a:spcAft>
              <a:spcPct val="35000"/>
            </a:spcAft>
            <a:buNone/>
          </a:pPr>
          <a:r>
            <a:rPr lang="en-US" sz="2500" kern="1200" baseline="0" dirty="0">
              <a:latin typeface="+mj-lt"/>
            </a:rPr>
            <a:t>Additional information</a:t>
          </a:r>
          <a:endParaRPr lang="en-US" sz="2500" kern="1200" dirty="0">
            <a:latin typeface="+mj-lt"/>
          </a:endParaRPr>
        </a:p>
      </dsp:txBody>
      <dsp:txXfrm>
        <a:off x="618693" y="2595002"/>
        <a:ext cx="8085297" cy="66594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4A134-D1E1-48C7-8D52-300A0775AF83}" type="datetimeFigureOut">
              <a:rPr lang="en-US"/>
              <a:t>2/16/2023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9229F-6F41-4CC3-A51C-EB832A3392C5}" type="slidenum">
              <a:rPr lang="en-US"/>
              <a:t>‹#›</a:t>
            </a:fld>
            <a:endParaRPr lang="en-US"/>
          </a:p>
        </p:txBody>
      </p:sp>
    </p:spTree>
    <p:extLst>
      <p:ext uri="{BB962C8B-B14F-4D97-AF65-F5344CB8AC3E}">
        <p14:creationId xmlns:p14="http://schemas.microsoft.com/office/powerpoint/2010/main" val="4223892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microsoftteams/teams-power-platfom-integratio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1</a:t>
            </a:fld>
            <a:endParaRPr lang="en-US"/>
          </a:p>
        </p:txBody>
      </p:sp>
      <p:sp>
        <p:nvSpPr>
          <p:cNvPr id="3" name="Date Placeholder 2">
            <a:extLst>
              <a:ext uri="{FF2B5EF4-FFF2-40B4-BE49-F238E27FC236}">
                <a16:creationId xmlns:a16="http://schemas.microsoft.com/office/drawing/2014/main" id="{82C0C817-6383-40C6-A619-A7F43126961B}"/>
              </a:ext>
            </a:extLst>
          </p:cNvPr>
          <p:cNvSpPr>
            <a:spLocks noGrp="1"/>
          </p:cNvSpPr>
          <p:nvPr>
            <p:ph type="dt" idx="12"/>
          </p:nvPr>
        </p:nvSpPr>
        <p:spPr/>
        <p:txBody>
          <a:bodyPr/>
          <a:lstStyle/>
          <a:p>
            <a:fld id="{93F0BA74-B6B0-4726-B93D-848B68F9209C}" type="datetime1">
              <a:rPr lang="en-US"/>
              <a:t>2/16/2023</a:t>
            </a:fld>
            <a:endParaRPr lang="en-US"/>
          </a:p>
        </p:txBody>
      </p:sp>
      <p:sp>
        <p:nvSpPr>
          <p:cNvPr id="8" name="Slide Image Placeholder 7">
            <a:extLst>
              <a:ext uri="{FF2B5EF4-FFF2-40B4-BE49-F238E27FC236}">
                <a16:creationId xmlns:a16="http://schemas.microsoft.com/office/drawing/2014/main" id="{F98C1305-7F63-4C5E-9604-A0FF494BE45D}"/>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9BFE94D2-9DA0-437E-8011-0DB757A5E8DD}"/>
              </a:ext>
            </a:extLst>
          </p:cNvPr>
          <p:cNvSpPr>
            <a:spLocks noGrp="1"/>
          </p:cNvSpPr>
          <p:nvPr>
            <p:ph type="body" idx="1"/>
          </p:nvPr>
        </p:nvSpPr>
        <p:spPr>
          <a:xfrm>
            <a:off x="685800" y="4400550"/>
            <a:ext cx="5486400" cy="3600450"/>
          </a:xfrm>
          <a:prstGeom prst="rect">
            <a:avLst/>
          </a:prstGeom>
        </p:spPr>
        <p:txBody>
          <a:bodyPr/>
          <a:lstStyle/>
          <a:p>
            <a:r>
              <a:rPr lang="en-US" dirty="0"/>
              <a:t>Workshop Version: 1.4</a:t>
            </a:r>
          </a:p>
        </p:txBody>
      </p:sp>
      <p:sp>
        <p:nvSpPr>
          <p:cNvPr id="5" name="Header Placeholder 4">
            <a:extLst>
              <a:ext uri="{FF2B5EF4-FFF2-40B4-BE49-F238E27FC236}">
                <a16:creationId xmlns:a16="http://schemas.microsoft.com/office/drawing/2014/main" id="{A24C5275-F675-4BEB-AAB5-B95AC3507DD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090206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1" dirty="0"/>
              <a:t>Microsoft Power Platform </a:t>
            </a:r>
            <a:r>
              <a:rPr lang="en-GB" sz="900" b="0" dirty="0"/>
              <a:t>for</a:t>
            </a:r>
            <a:r>
              <a:rPr lang="en-GB" sz="900" b="1" dirty="0"/>
              <a:t> </a:t>
            </a:r>
            <a:r>
              <a:rPr lang="en-GB" sz="900" dirty="0"/>
              <a:t>low-code/ no-code solutions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1000" b="0" i="0" dirty="0">
                <a:solidFill>
                  <a:srgbClr val="333333"/>
                </a:solidFill>
                <a:effectLst/>
                <a:latin typeface="Segoe UI Condensed"/>
              </a:rPr>
              <a:t>Help customers accelerate the development of applications that historically take longer to release and cost more money</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2000" b="0" i="0" dirty="0">
                <a:solidFill>
                  <a:srgbClr val="3D3D3D"/>
                </a:solidFill>
                <a:effectLst/>
                <a:latin typeface="Roboto"/>
              </a:rPr>
              <a:t>The Power Platform design ensures the application is built in a way that will attract and retain users.</a:t>
            </a:r>
          </a:p>
          <a:p>
            <a:pPr lvl="2"/>
            <a:r>
              <a:rPr lang="en-GB" sz="2000" b="1" i="0" dirty="0">
                <a:solidFill>
                  <a:srgbClr val="292929"/>
                </a:solidFill>
                <a:effectLst/>
                <a:latin typeface="charter"/>
              </a:rPr>
              <a:t>User Experience (UX) </a:t>
            </a:r>
            <a:r>
              <a:rPr lang="en-GB" sz="2000" b="0" i="0" dirty="0">
                <a:solidFill>
                  <a:srgbClr val="3D3D3D"/>
                </a:solidFill>
                <a:effectLst/>
                <a:latin typeface="Roboto"/>
              </a:rPr>
              <a:t>design focuses on the usability and accessibility of your application. The goal is to optimize the user experience</a:t>
            </a:r>
            <a:endParaRPr lang="en-GB" sz="2000" b="0" i="0" dirty="0">
              <a:solidFill>
                <a:srgbClr val="292929"/>
              </a:solidFill>
              <a:effectLst/>
              <a:latin typeface="charter"/>
            </a:endParaRPr>
          </a:p>
          <a:p>
            <a:pPr lvl="2"/>
            <a:endParaRPr lang="en-GB" sz="900" b="0" i="0" dirty="0">
              <a:solidFill>
                <a:srgbClr val="FFFFFF"/>
              </a:solidFill>
              <a:effectLst/>
              <a:latin typeface="charter"/>
            </a:endParaRPr>
          </a:p>
          <a:p>
            <a:pPr marL="328071" lvl="2" indent="-105829"/>
            <a:r>
              <a:rPr lang="en-GB" sz="2000" b="1" i="0" dirty="0">
                <a:solidFill>
                  <a:srgbClr val="292929"/>
                </a:solidFill>
                <a:effectLst/>
                <a:latin typeface="charter"/>
              </a:rPr>
              <a:t>The User Interface (UI), </a:t>
            </a:r>
            <a:r>
              <a:rPr lang="en-GB" sz="2000" b="0" i="0" dirty="0">
                <a:solidFill>
                  <a:srgbClr val="292929"/>
                </a:solidFill>
                <a:effectLst/>
                <a:latin typeface="charter"/>
              </a:rPr>
              <a:t>design focuses on the app’s look and interacts with the users. Each screen, page, buttons and other visual elements you see while using an application is the User Interface of that application.</a:t>
            </a:r>
          </a:p>
          <a:p>
            <a:pPr marL="222242" marR="0" lvl="2" indent="0" algn="l" defTabSz="914367" rtl="0" eaLnBrk="1" fontAlgn="auto" latinLnBrk="0" hangingPunct="1">
              <a:lnSpc>
                <a:spcPct val="90000"/>
              </a:lnSpc>
              <a:spcBef>
                <a:spcPts val="0"/>
              </a:spcBef>
              <a:spcAft>
                <a:spcPts val="333"/>
              </a:spcAft>
              <a:buClrTx/>
              <a:buSzTx/>
              <a:buFont typeface="Arial" pitchFamily="34" charset="0"/>
              <a:buNone/>
              <a:tabLst/>
              <a:defRPr/>
            </a:pPr>
            <a:endParaRPr lang="en-GB" sz="2000" b="0" i="0" dirty="0">
              <a:solidFill>
                <a:srgbClr val="3D3D3D"/>
              </a:solidFill>
              <a:effectLst/>
              <a:latin typeface="Roboto"/>
            </a:endParaRPr>
          </a:p>
          <a:p>
            <a:pPr marL="222242" marR="0" lvl="2" indent="0" algn="l" defTabSz="914367" rtl="0" eaLnBrk="1" fontAlgn="auto" latinLnBrk="0" hangingPunct="1">
              <a:lnSpc>
                <a:spcPct val="90000"/>
              </a:lnSpc>
              <a:spcBef>
                <a:spcPts val="0"/>
              </a:spcBef>
              <a:spcAft>
                <a:spcPts val="333"/>
              </a:spcAft>
              <a:buClrTx/>
              <a:buSzTx/>
              <a:buFont typeface="Arial" pitchFamily="34" charset="0"/>
              <a:buNone/>
              <a:tabLst/>
              <a:defRPr/>
            </a:pPr>
            <a:r>
              <a:rPr lang="en-GB" sz="2000" b="1" i="0" dirty="0">
                <a:solidFill>
                  <a:srgbClr val="3D3D3D"/>
                </a:solidFill>
                <a:effectLst/>
                <a:latin typeface="Roboto"/>
              </a:rPr>
              <a:t>Microsoft Power Platform design </a:t>
            </a:r>
            <a:r>
              <a:rPr lang="en-GB" sz="2000" b="0" i="0" dirty="0">
                <a:solidFill>
                  <a:srgbClr val="3D3D3D"/>
                </a:solidFill>
                <a:effectLst/>
                <a:latin typeface="Roboto"/>
              </a:rPr>
              <a:t>increases usability, lower cost, faster development time = increase revenue </a:t>
            </a:r>
          </a:p>
          <a:p>
            <a:pPr marL="222242" lvl="2" indent="0">
              <a:buNone/>
            </a:pPr>
            <a:endParaRPr lang="en-GB" sz="2000" b="0" i="0" dirty="0">
              <a:solidFill>
                <a:srgbClr val="292929"/>
              </a:solidFill>
              <a:effectLst/>
              <a:latin typeface="charter"/>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900" dirty="0">
                <a:solidFill>
                  <a:srgbClr val="FFFFFF"/>
                </a:solidFill>
              </a:rPr>
              <a:t>Administrative effort is minimized, if the platform/ecosystem is unified</a:t>
            </a:r>
          </a:p>
          <a:p>
            <a:endParaRPr lang="en-GB" sz="2000" b="0" i="0" dirty="0">
              <a:solidFill>
                <a:srgbClr val="292929"/>
              </a:solidFill>
              <a:effectLst/>
              <a:latin typeface="charter"/>
            </a:endParaRPr>
          </a:p>
          <a:p>
            <a:pPr marL="171450" indent="-171450">
              <a:lnSpc>
                <a:spcPct val="100000"/>
              </a:lnSpc>
              <a:spcAft>
                <a:spcPts val="0"/>
              </a:spcAft>
              <a:buFont typeface="Arial" panose="020B0604020202020204" pitchFamily="34" charset="0"/>
              <a:buChar char="•"/>
            </a:pPr>
            <a:endParaRPr lang="en-GB" sz="2000" dirty="0">
              <a:latin typeface="Segoe UI Light"/>
              <a:cs typeface="Segoe UI Light"/>
            </a:endParaRPr>
          </a:p>
          <a:p>
            <a:pPr>
              <a:lnSpc>
                <a:spcPct val="100000"/>
              </a:lnSpc>
              <a:spcAft>
                <a:spcPts val="0"/>
              </a:spcAft>
            </a:pPr>
            <a:endParaRPr lang="en-GB" sz="2000" dirty="0"/>
          </a:p>
          <a:p>
            <a:endParaRPr lang="en-GB" sz="2000" b="0" i="0" dirty="0">
              <a:solidFill>
                <a:srgbClr val="292929"/>
              </a:solidFill>
              <a:effectLst/>
              <a:latin typeface="charter"/>
            </a:endParaRPr>
          </a:p>
          <a:p>
            <a:endParaRPr lang="en-GB" sz="2000" b="0" i="0" dirty="0">
              <a:solidFill>
                <a:srgbClr val="292929"/>
              </a:solidFill>
              <a:effectLst/>
              <a:latin typeface="charter"/>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2000" b="0" i="0" dirty="0">
              <a:solidFill>
                <a:srgbClr val="333333"/>
              </a:solidFill>
              <a:effectLst/>
              <a:latin typeface="Segoe UI Condensed"/>
            </a:endParaRPr>
          </a:p>
          <a:p>
            <a:pPr algn="l"/>
            <a:endParaRPr lang="en-GB" sz="2000" b="0" i="0" dirty="0">
              <a:solidFill>
                <a:srgbClr val="3D3D3D"/>
              </a:solidFill>
              <a:effectLst/>
              <a:latin typeface="Roboto"/>
            </a:endParaRPr>
          </a:p>
          <a:p>
            <a:endParaRPr lang="en-GB" sz="900" dirty="0">
              <a:solidFill>
                <a:srgbClr val="FFFFFF"/>
              </a:soli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579743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b="1" i="0" dirty="0">
                <a:solidFill>
                  <a:srgbClr val="171717"/>
                </a:solidFill>
                <a:effectLst/>
                <a:latin typeface="Segoe UI" panose="020B0502040204020203" pitchFamily="34" charset="0"/>
              </a:rPr>
              <a:t>Teams integration with Microsoft Power Platform</a:t>
            </a:r>
          </a:p>
          <a:p>
            <a:pPr marL="0" marR="0" lvl="0" indent="0" algn="l" defTabSz="914367" rtl="0" eaLnBrk="1" fontAlgn="auto" latinLnBrk="0" hangingPunct="1">
              <a:lnSpc>
                <a:spcPct val="90000"/>
              </a:lnSpc>
              <a:spcBef>
                <a:spcPts val="0"/>
              </a:spcBef>
              <a:spcAft>
                <a:spcPts val="333"/>
              </a:spcAft>
              <a:buClrTx/>
              <a:buSzTx/>
              <a:buFontTx/>
              <a:buNone/>
              <a:tabLst/>
              <a:defRPr/>
            </a:pPr>
            <a:r>
              <a:rPr lang="en-GB" b="1" i="0" dirty="0">
                <a:solidFill>
                  <a:srgbClr val="171717"/>
                </a:solidFill>
                <a:effectLst/>
                <a:latin typeface="Segoe UI" panose="020B0502040204020203" pitchFamily="34" charset="0"/>
              </a:rPr>
              <a:t>Note: Power Pages </a:t>
            </a:r>
            <a:r>
              <a:rPr lang="en-GB" b="0" i="0" dirty="0">
                <a:solidFill>
                  <a:srgbClr val="171717"/>
                </a:solidFill>
                <a:effectLst/>
                <a:latin typeface="Segoe UI" panose="020B0502040204020203" pitchFamily="34" charset="0"/>
              </a:rPr>
              <a:t>are not supported in Dataverse for Teams.</a:t>
            </a:r>
            <a:endParaRPr lang="en-GB" b="1" i="0" dirty="0">
              <a:solidFill>
                <a:srgbClr val="171717"/>
              </a:solidFill>
              <a:effectLst/>
              <a:latin typeface="Segoe UI" panose="020B0502040204020203" pitchFamily="34" charset="0"/>
            </a:endParaRPr>
          </a:p>
          <a:p>
            <a:endParaRPr lang="en-GB" dirty="0">
              <a:cs typeface="Segoe UI Light" pitchFamily="34" charset="0"/>
            </a:endParaRPr>
          </a:p>
          <a:p>
            <a:pPr algn="l"/>
            <a:r>
              <a:rPr lang="en-GB" b="0" i="0" dirty="0">
                <a:solidFill>
                  <a:srgbClr val="171717"/>
                </a:solidFill>
                <a:effectLst/>
                <a:latin typeface="Segoe UI" panose="020B0502040204020203" pitchFamily="34" charset="0"/>
              </a:rPr>
              <a:t>Teams integration with Microsoft Power Platform has improved to let users build </a:t>
            </a:r>
            <a:r>
              <a:rPr lang="en-GB" b="0" i="0" dirty="0" err="1">
                <a:solidFill>
                  <a:srgbClr val="171717"/>
                </a:solidFill>
                <a:effectLst/>
                <a:latin typeface="Segoe UI" panose="020B0502040204020203" pitchFamily="34" charset="0"/>
              </a:rPr>
              <a:t>appa</a:t>
            </a:r>
            <a:r>
              <a:rPr lang="en-GB" b="0" i="0" dirty="0">
                <a:solidFill>
                  <a:srgbClr val="171717"/>
                </a:solidFill>
                <a:effectLst/>
                <a:latin typeface="Segoe UI" panose="020B0502040204020203" pitchFamily="34" charset="0"/>
              </a:rPr>
              <a:t>, automated workflows between apps and services, build bots and create reports </a:t>
            </a:r>
            <a:r>
              <a:rPr lang="en-GB" b="1" i="1" dirty="0">
                <a:solidFill>
                  <a:srgbClr val="171717"/>
                </a:solidFill>
                <a:effectLst/>
                <a:latin typeface="Segoe UI" panose="020B0502040204020203" pitchFamily="34" charset="0"/>
              </a:rPr>
              <a:t>without ever leaving the Teams interface</a:t>
            </a:r>
            <a:r>
              <a:rPr lang="en-GB" b="1" i="0" dirty="0">
                <a:solidFill>
                  <a:srgbClr val="171717"/>
                </a:solidFill>
                <a:effectLst/>
                <a:latin typeface="Segoe UI" panose="020B0502040204020203" pitchFamily="34" charset="0"/>
              </a:rPr>
              <a:t>:</a:t>
            </a:r>
          </a:p>
          <a:p>
            <a:pPr algn="l">
              <a:buFont typeface="Arial" panose="020B0604020202020204" pitchFamily="34" charset="0"/>
              <a:buChar char="•"/>
            </a:pPr>
            <a:endParaRPr lang="en-GB" b="0" i="0" dirty="0">
              <a:solidFill>
                <a:srgbClr val="171717"/>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900" dirty="0"/>
          </a:p>
          <a:p>
            <a:r>
              <a:rPr lang="en-GB" sz="900" dirty="0"/>
              <a:t>As results </a:t>
            </a:r>
          </a:p>
          <a:p>
            <a:pPr marL="171450" indent="-171450">
              <a:buFont typeface="Arial" panose="020B0604020202020204" pitchFamily="34" charset="0"/>
              <a:buChar char="•"/>
            </a:pPr>
            <a:r>
              <a:rPr lang="en-GB" sz="900" dirty="0">
                <a:latin typeface="Segoe UI Light"/>
                <a:cs typeface="Segoe UI Light"/>
              </a:rPr>
              <a:t>Remote work become easier and more productive.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900" dirty="0"/>
              <a:t>Organization saves money</a:t>
            </a:r>
          </a:p>
          <a:p>
            <a:pPr marL="171450" indent="-171450">
              <a:buFont typeface="Arial" panose="020B0604020202020204" pitchFamily="34" charset="0"/>
              <a:buChar char="•"/>
            </a:pPr>
            <a:r>
              <a:rPr lang="en-GB" sz="900" dirty="0">
                <a:solidFill>
                  <a:srgbClr val="FFFFFF"/>
                </a:solidFill>
              </a:rPr>
              <a:t>Increase speed of development</a:t>
            </a:r>
          </a:p>
          <a:p>
            <a:pPr marL="171450" indent="-171450">
              <a:buFont typeface="Arial" panose="020B0604020202020204" pitchFamily="34" charset="0"/>
              <a:buChar char="•"/>
            </a:pPr>
            <a:r>
              <a:rPr lang="en-GB" sz="900" dirty="0">
                <a:solidFill>
                  <a:srgbClr val="FFFFFF"/>
                </a:solidFill>
              </a:rPr>
              <a:t>Broaden the scope of the people, who can participate in development and support</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900" dirty="0">
                <a:solidFill>
                  <a:srgbClr val="FFFFFF"/>
                </a:solidFill>
              </a:rPr>
              <a:t>Improved processes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GB" sz="900" dirty="0">
                <a:hlinkClick r:id="rId3"/>
              </a:rPr>
              <a:t>Teams integration with Microsoft Power Platform - Microsoft Teams | Microsoft Docs</a:t>
            </a:r>
            <a:endParaRPr lang="en-GB" sz="900" dirty="0"/>
          </a:p>
          <a:p>
            <a:r>
              <a:rPr lang="en-GB" sz="900" dirty="0"/>
              <a:t>Teams integration with Microsoft Power Platform https://docs.microsoft.com/en-us/microsoftteams/teams-power-platfom-integration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900" dirty="0"/>
          </a:p>
          <a:p>
            <a:endParaRPr lang="en-GB" dirty="0">
              <a:cs typeface="Segoe UI Light"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923165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b="0" i="0" dirty="0">
                <a:solidFill>
                  <a:srgbClr val="171717"/>
                </a:solidFill>
                <a:effectLst/>
                <a:latin typeface="Segoe UI" panose="020B0502040204020203" pitchFamily="34" charset="0"/>
              </a:rPr>
              <a:t>Dataverse lets you securely store and manage data that's used by business applications. Data within Dataverse is stored within a set of tables. </a:t>
            </a:r>
          </a:p>
          <a:p>
            <a:endParaRPr lang="en-GB" sz="2000" b="0" i="0" dirty="0">
              <a:solidFill>
                <a:srgbClr val="171717"/>
              </a:solidFill>
              <a:effectLst/>
              <a:latin typeface="Segoe UI" panose="020B0502040204020203" pitchFamily="34" charset="0"/>
            </a:endParaRPr>
          </a:p>
          <a:p>
            <a:r>
              <a:rPr lang="en-GB" sz="2000" b="1" i="0" dirty="0">
                <a:solidFill>
                  <a:srgbClr val="171717"/>
                </a:solidFill>
                <a:effectLst/>
                <a:latin typeface="Segoe UI" panose="020B0502040204020203" pitchFamily="34" charset="0"/>
              </a:rPr>
              <a:t>A </a:t>
            </a:r>
            <a:r>
              <a:rPr lang="en-GB" sz="2000" b="1" i="1" dirty="0">
                <a:solidFill>
                  <a:srgbClr val="171717"/>
                </a:solidFill>
                <a:effectLst/>
                <a:latin typeface="Segoe UI" panose="020B0502040204020203" pitchFamily="34" charset="0"/>
              </a:rPr>
              <a:t>table</a:t>
            </a:r>
            <a:r>
              <a:rPr lang="en-GB" sz="2000" b="1" i="0" dirty="0">
                <a:solidFill>
                  <a:srgbClr val="171717"/>
                </a:solidFill>
                <a:effectLst/>
                <a:latin typeface="Segoe UI" panose="020B0502040204020203" pitchFamily="34" charset="0"/>
              </a:rPr>
              <a:t> </a:t>
            </a:r>
            <a:r>
              <a:rPr lang="en-GB" sz="2000" b="0" i="0" dirty="0">
                <a:solidFill>
                  <a:srgbClr val="171717"/>
                </a:solidFill>
                <a:effectLst/>
                <a:latin typeface="Segoe UI" panose="020B0502040204020203" pitchFamily="34" charset="0"/>
              </a:rPr>
              <a:t>is a set of rows (formerly referred to as records) and </a:t>
            </a:r>
            <a:r>
              <a:rPr lang="en-GB" sz="2000" b="1" i="0" dirty="0">
                <a:solidFill>
                  <a:srgbClr val="171717"/>
                </a:solidFill>
                <a:effectLst/>
                <a:latin typeface="Segoe UI" panose="020B0502040204020203" pitchFamily="34" charset="0"/>
              </a:rPr>
              <a:t>columns</a:t>
            </a:r>
            <a:r>
              <a:rPr lang="en-GB" sz="2000" b="0" i="0" dirty="0">
                <a:solidFill>
                  <a:srgbClr val="171717"/>
                </a:solidFill>
                <a:effectLst/>
                <a:latin typeface="Segoe UI" panose="020B0502040204020203" pitchFamily="34" charset="0"/>
              </a:rPr>
              <a:t> (formerly referred to as fields/attributes). Each column in the table is designed to store a certain type of data, for example, name, age, salary, and so on. Dataverse includes a base set of standard tables that cover typical scenarios, but you can also </a:t>
            </a:r>
            <a:r>
              <a:rPr lang="en-GB" sz="2000" b="1" i="0" dirty="0">
                <a:solidFill>
                  <a:srgbClr val="171717"/>
                </a:solidFill>
                <a:effectLst/>
                <a:latin typeface="Segoe UI" panose="020B0502040204020203" pitchFamily="34" charset="0"/>
              </a:rPr>
              <a:t>create custom tables </a:t>
            </a:r>
            <a:r>
              <a:rPr lang="en-GB" sz="2000" b="0" i="0" dirty="0">
                <a:solidFill>
                  <a:srgbClr val="171717"/>
                </a:solidFill>
                <a:effectLst/>
                <a:latin typeface="Segoe UI" panose="020B0502040204020203" pitchFamily="34" charset="0"/>
              </a:rPr>
              <a:t>specific to your organization and populate them with data by using Power Query. App makers can then use Power Apps to build rich applications that use this data.</a:t>
            </a:r>
            <a:endParaRPr lang="en-GB" sz="900" b="0" i="0" dirty="0">
              <a:solidFill>
                <a:schemeClr val="bg1"/>
              </a:solidFill>
              <a:effectLst/>
            </a:endParaRPr>
          </a:p>
          <a:p>
            <a:endParaRPr lang="en-GB" dirty="0"/>
          </a:p>
          <a:p>
            <a:pPr algn="l"/>
            <a:r>
              <a:rPr lang="en-GB" b="0" i="0" dirty="0">
                <a:solidFill>
                  <a:srgbClr val="171717"/>
                </a:solidFill>
                <a:effectLst/>
                <a:latin typeface="Segoe UI" panose="020B0502040204020203" pitchFamily="34" charset="0"/>
              </a:rPr>
              <a:t>As part of Microsoft Power Platform, Dataverse requires no or little code to be written, so it can </a:t>
            </a:r>
            <a:r>
              <a:rPr lang="en-GB" b="1" i="0" dirty="0">
                <a:solidFill>
                  <a:srgbClr val="171717"/>
                </a:solidFill>
                <a:effectLst/>
                <a:latin typeface="Segoe UI" panose="020B0502040204020203" pitchFamily="34" charset="0"/>
              </a:rPr>
              <a:t>easily be used by everyone from knowledge workers to professional developers.</a:t>
            </a:r>
          </a:p>
          <a:p>
            <a:pPr algn="l"/>
            <a:r>
              <a:rPr lang="en-GB" b="0" i="0" dirty="0">
                <a:solidFill>
                  <a:srgbClr val="171717"/>
                </a:solidFill>
                <a:effectLst/>
                <a:latin typeface="Segoe UI" panose="020B0502040204020203" pitchFamily="34" charset="0"/>
              </a:rPr>
              <a:t>Knowing that it's built on Azure, organizations choosing Dataverse can be confident that it's globally available, compliant, scalable, and secure.</a:t>
            </a:r>
          </a:p>
          <a:p>
            <a:endParaRPr lang="en-GB" dirty="0"/>
          </a:p>
          <a:p>
            <a:r>
              <a:rPr lang="en-GB" b="0" i="0" dirty="0">
                <a:solidFill>
                  <a:srgbClr val="171717"/>
                </a:solidFill>
                <a:effectLst/>
                <a:latin typeface="Segoe UI" panose="020B0502040204020203" pitchFamily="34" charset="0"/>
              </a:rPr>
              <a:t>Dataverse empowers organizations to work with any type of data and any type of app and use the data within it to gain insights and drive business action.</a:t>
            </a:r>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916165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800" b="0" dirty="0">
                <a:cs typeface="Segoe UI"/>
              </a:rPr>
              <a:t>Discuss that </a:t>
            </a:r>
            <a:r>
              <a:rPr lang="en-GB" sz="800" b="1" dirty="0">
                <a:cs typeface="Segoe UI"/>
              </a:rPr>
              <a:t>Dataverse for Teams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800" b="0" i="0" dirty="0">
                <a:solidFill>
                  <a:schemeClr val="bg1"/>
                </a:solidFill>
                <a:effectLst/>
                <a:latin typeface="Segoe UI Condensed"/>
              </a:rPr>
              <a:t>Help customers accelerate the development of applications that historically take longer to release and cost more money</a:t>
            </a:r>
          </a:p>
          <a:p>
            <a:pPr marL="171450" indent="-171450">
              <a:buFont typeface="Arial" panose="020B0604020202020204" pitchFamily="34" charset="0"/>
              <a:buChar char="•"/>
            </a:pPr>
            <a:r>
              <a:rPr lang="en-GB" sz="800" dirty="0">
                <a:solidFill>
                  <a:schemeClr val="bg1"/>
                </a:solidFill>
                <a:cs typeface="Segoe UI"/>
              </a:rPr>
              <a:t>Allows power users to </a:t>
            </a:r>
          </a:p>
          <a:p>
            <a:pPr marL="384432" lvl="1" indent="-171450">
              <a:buFont typeface="Courier New" panose="02070309020205020404" pitchFamily="49" charset="0"/>
              <a:buChar char="o"/>
            </a:pPr>
            <a:r>
              <a:rPr lang="en-GB" sz="800" dirty="0">
                <a:solidFill>
                  <a:schemeClr val="bg1"/>
                </a:solidFill>
                <a:cs typeface="Segoe UI"/>
              </a:rPr>
              <a:t>build Apps with Power Apps</a:t>
            </a:r>
          </a:p>
          <a:p>
            <a:pPr marL="384432" lvl="1" indent="-171450">
              <a:buFont typeface="Courier New" panose="02070309020205020404" pitchFamily="49" charset="0"/>
              <a:buChar char="o"/>
            </a:pPr>
            <a:r>
              <a:rPr lang="en-GB" sz="800" dirty="0">
                <a:solidFill>
                  <a:schemeClr val="bg1"/>
                </a:solidFill>
                <a:cs typeface="Segoe UI"/>
              </a:rPr>
              <a:t>Build automation with Power Automate </a:t>
            </a:r>
          </a:p>
          <a:p>
            <a:pPr marL="384432" lvl="1" indent="-171450">
              <a:buFont typeface="Courier New" panose="02070309020205020404" pitchFamily="49" charset="0"/>
              <a:buChar char="o"/>
            </a:pPr>
            <a:r>
              <a:rPr lang="en-GB" sz="800" dirty="0">
                <a:solidFill>
                  <a:schemeClr val="bg1"/>
                </a:solidFill>
                <a:latin typeface="Segoe UI Light"/>
                <a:cs typeface="Segoe UI Light"/>
              </a:rPr>
              <a:t>build chatbots with Power Virtual Agents </a:t>
            </a:r>
            <a:endParaRPr lang="en-GB" sz="800" dirty="0">
              <a:solidFill>
                <a:schemeClr val="bg1"/>
              </a:solidFill>
              <a:cs typeface="Segoe UI Light"/>
            </a:endParaRPr>
          </a:p>
          <a:p>
            <a:pPr marL="384432" lvl="1" indent="-171450">
              <a:buFont typeface="Courier New" panose="02070309020205020404" pitchFamily="49" charset="0"/>
              <a:buChar char="o"/>
            </a:pPr>
            <a:r>
              <a:rPr lang="en-GB" sz="800" dirty="0">
                <a:solidFill>
                  <a:schemeClr val="bg1"/>
                </a:solidFill>
                <a:cs typeface="Segoe UI"/>
              </a:rPr>
              <a:t>And allow rich analytics with Power BI</a:t>
            </a:r>
          </a:p>
          <a:p>
            <a:endParaRPr lang="en-GB" sz="800" dirty="0">
              <a:cs typeface="Segoe UI"/>
            </a:endParaRPr>
          </a:p>
          <a:p>
            <a:pPr marL="171450" indent="-171450">
              <a:buFont typeface="Arial" panose="020B0604020202020204" pitchFamily="34" charset="0"/>
              <a:buChar char="•"/>
            </a:pPr>
            <a:r>
              <a:rPr lang="en-GB" sz="800" dirty="0">
                <a:cs typeface="Segoe UI"/>
              </a:rPr>
              <a:t>Database for Teams functionality is included in most existing Teams licenses. </a:t>
            </a:r>
          </a:p>
          <a:p>
            <a:pPr marL="171450" indent="-171450">
              <a:buFont typeface="Arial" panose="020B0604020202020204" pitchFamily="34" charset="0"/>
              <a:buChar char="•"/>
            </a:pPr>
            <a:endParaRPr lang="en-GB" sz="800" dirty="0">
              <a:cs typeface="Segoe UI"/>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800" dirty="0">
                <a:solidFill>
                  <a:schemeClr val="bg1"/>
                </a:solidFill>
              </a:rPr>
              <a:t>With Dataverse for Teams, i</a:t>
            </a:r>
            <a:r>
              <a:rPr lang="en-GB" sz="800" b="0" i="0" dirty="0">
                <a:solidFill>
                  <a:srgbClr val="171717"/>
                </a:solidFill>
                <a:effectLst/>
                <a:latin typeface="Segoe UI" panose="020B0502040204020203" pitchFamily="34" charset="0"/>
              </a:rPr>
              <a:t>f the team is deleted, </a:t>
            </a:r>
            <a:r>
              <a:rPr lang="en-GB" sz="800" b="1" i="0" dirty="0">
                <a:solidFill>
                  <a:srgbClr val="171717"/>
                </a:solidFill>
                <a:effectLst/>
                <a:latin typeface="Segoe UI" panose="020B0502040204020203" pitchFamily="34" charset="0"/>
              </a:rPr>
              <a:t>the Dataverse for Teams environment that was created will also be deleted</a:t>
            </a:r>
            <a:r>
              <a:rPr lang="en-GB" sz="800" b="0" i="0" dirty="0">
                <a:solidFill>
                  <a:srgbClr val="171717"/>
                </a:solidFill>
                <a:effectLst/>
                <a:latin typeface="Segoe UI" panose="020B0502040204020203" pitchFamily="34" charset="0"/>
              </a:rPr>
              <a:t>. The Dataverse for Teams environment itself can be deleted from within the team by the team owner. A warning will be provided prior to allowing the deletion to go through, to ensure there are no accidental deletions.</a:t>
            </a:r>
          </a:p>
          <a:p>
            <a:pPr marL="171450" indent="-171450">
              <a:buFont typeface="Arial" panose="020B0604020202020204" pitchFamily="34" charset="0"/>
              <a:buChar char="•"/>
            </a:pPr>
            <a:endParaRPr lang="en-GB" sz="800" dirty="0">
              <a:solidFill>
                <a:schemeClr val="bg1"/>
              </a:solidFill>
              <a:cs typeface="Segoe UI"/>
            </a:endParaRPr>
          </a:p>
          <a:p>
            <a:pPr marL="171450" indent="-171450">
              <a:buFont typeface="Arial" panose="020B0604020202020204" pitchFamily="34" charset="0"/>
              <a:buChar char="•"/>
            </a:pPr>
            <a:endParaRPr lang="en-GB" sz="800" dirty="0">
              <a:solidFill>
                <a:schemeClr val="bg1"/>
              </a:solidFill>
              <a:cs typeface="Segoe UI"/>
            </a:endParaRPr>
          </a:p>
          <a:p>
            <a:pPr marL="171450" indent="-171450">
              <a:buFont typeface="Arial" panose="020B0604020202020204" pitchFamily="34" charset="0"/>
              <a:buChar char="•"/>
            </a:pPr>
            <a:r>
              <a:rPr lang="en-GB" sz="800" dirty="0">
                <a:solidFill>
                  <a:schemeClr val="bg1"/>
                </a:solidFill>
                <a:cs typeface="Segoe UI"/>
              </a:rPr>
              <a:t>Upgrade (scalability) to Dataverse (coming soon). It is in place upgrade.</a:t>
            </a:r>
            <a:endParaRPr lang="en-GB" sz="700" dirty="0">
              <a:solidFill>
                <a:schemeClr val="bg1"/>
              </a:solidFill>
              <a:cs typeface="Segoe UI"/>
            </a:endParaRPr>
          </a:p>
          <a:p>
            <a:endParaRPr lang="en-GB" dirty="0"/>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521051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367" rtl="0" eaLnBrk="1" fontAlgn="auto" latinLnBrk="0" hangingPunct="1">
              <a:lnSpc>
                <a:spcPct val="90000"/>
              </a:lnSpc>
              <a:spcBef>
                <a:spcPts val="0"/>
              </a:spcBef>
              <a:spcAft>
                <a:spcPts val="333"/>
              </a:spcAft>
              <a:buClrTx/>
              <a:buSzTx/>
              <a:buFont typeface="Arial"/>
              <a:buChar char="•"/>
              <a:tabLst/>
              <a:defRPr/>
            </a:pPr>
            <a:r>
              <a:rPr lang="en-GB" sz="900" dirty="0">
                <a:solidFill>
                  <a:schemeClr val="bg1"/>
                </a:solidFill>
                <a:cs typeface="Segoe UI"/>
              </a:rPr>
              <a:t>The environments can be controlled by the administrators from the Power Platform admin </a:t>
            </a:r>
            <a:r>
              <a:rPr lang="en-GB" sz="900" dirty="0" err="1">
                <a:solidFill>
                  <a:schemeClr val="bg1"/>
                </a:solidFill>
                <a:cs typeface="Segoe UI"/>
              </a:rPr>
              <a:t>center</a:t>
            </a:r>
            <a:endParaRPr lang="en-GB" sz="900" dirty="0">
              <a:solidFill>
                <a:schemeClr val="bg1"/>
              </a:solidFill>
              <a:cs typeface="Segoe UI"/>
            </a:endParaRPr>
          </a:p>
          <a:p>
            <a:pPr marL="342900" marR="0" lvl="0" indent="-342900" algn="l" defTabSz="914367" rtl="0" eaLnBrk="1" fontAlgn="auto" latinLnBrk="0" hangingPunct="1">
              <a:lnSpc>
                <a:spcPct val="90000"/>
              </a:lnSpc>
              <a:spcBef>
                <a:spcPts val="0"/>
              </a:spcBef>
              <a:spcAft>
                <a:spcPts val="333"/>
              </a:spcAft>
              <a:buClrTx/>
              <a:buSzTx/>
              <a:buFont typeface="Arial"/>
              <a:buChar char="•"/>
              <a:tabLst/>
              <a:defRPr/>
            </a:pPr>
            <a:endParaRPr lang="en-GB" sz="900" b="0" i="0" dirty="0">
              <a:solidFill>
                <a:srgbClr val="171717"/>
              </a:solidFill>
              <a:effectLst/>
              <a:latin typeface="Segoe UI" panose="020B0502040204020203" pitchFamily="34" charset="0"/>
            </a:endParaRPr>
          </a:p>
          <a:p>
            <a:pPr marL="342900" marR="0" lvl="0" indent="-342900" algn="l" defTabSz="914367" rtl="0" eaLnBrk="1" fontAlgn="auto" latinLnBrk="0" hangingPunct="1">
              <a:lnSpc>
                <a:spcPct val="90000"/>
              </a:lnSpc>
              <a:spcBef>
                <a:spcPts val="0"/>
              </a:spcBef>
              <a:spcAft>
                <a:spcPts val="333"/>
              </a:spcAft>
              <a:buClrTx/>
              <a:buSzTx/>
              <a:buFont typeface="Arial"/>
              <a:buChar char="•"/>
              <a:tabLst/>
              <a:defRPr/>
            </a:pPr>
            <a:r>
              <a:rPr lang="en-GB" sz="900" b="0" i="0" dirty="0">
                <a:solidFill>
                  <a:srgbClr val="171717"/>
                </a:solidFill>
                <a:effectLst/>
                <a:latin typeface="Segoe UI" panose="020B0502040204020203" pitchFamily="34" charset="0"/>
              </a:rPr>
              <a:t>If the team is deleted, the Dataverse for Teams environment that was created will also be deleted. The Dataverse for Teams environment itself can be deleted from within the team by the team owner. A warning will be provided prior to allowing the deletion to go through, to ensure there are no accidental deletions.</a:t>
            </a:r>
          </a:p>
          <a:p>
            <a:pPr marL="342900" indent="-342900">
              <a:buFont typeface="Arial"/>
              <a:buChar char="•"/>
            </a:pPr>
            <a:endParaRPr lang="en-GB" sz="900" dirty="0">
              <a:solidFill>
                <a:schemeClr val="bg1"/>
              </a:solidFill>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128821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tx1"/>
                </a:solidFill>
                <a:latin typeface="Segoe UI" panose="020B0502040204020203" pitchFamily="34" charset="0"/>
                <a:cs typeface="Segoe UI" panose="020B0502040204020203" pitchFamily="34" charset="0"/>
              </a:rPr>
              <a:t>Discuss the differences between Dataverse for Teams and Dataverse </a:t>
            </a:r>
          </a:p>
          <a:p>
            <a:endParaRPr lang="en-GB" dirty="0">
              <a:solidFill>
                <a:schemeClr val="tx1"/>
              </a:solidFill>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b="0" i="0" dirty="0">
                <a:effectLst/>
                <a:latin typeface="Segoe UI" panose="020B0502040204020203" pitchFamily="34" charset="0"/>
              </a:rPr>
              <a:t>Should more instances be needed, consider deleting unused environments or upgrading environments to Dataverse.</a:t>
            </a:r>
            <a:br>
              <a:rPr lang="en-GB" b="0" i="0" dirty="0">
                <a:effectLst/>
                <a:latin typeface="Segoe UI" panose="020B0502040204020203" pitchFamily="34" charset="0"/>
              </a:rPr>
            </a:br>
            <a:r>
              <a:rPr lang="en-GB" b="0" i="0" dirty="0">
                <a:effectLst/>
                <a:latin typeface="Segoe UI" panose="020B0502040204020203" pitchFamily="34" charset="0"/>
              </a:rPr>
              <a:t>Customers with more than 200,000 eligible Microsoft 365 seats should contact their Microsoft representative.</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623094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solidFill>
                  <a:schemeClr val="bg1"/>
                </a:solidFill>
                <a:cs typeface="Segoe UI"/>
              </a:rPr>
              <a:t>One of the benefits of Dataverse for Teams is easy in-place upgrade that will not require architectural changes in your solution</a:t>
            </a:r>
          </a:p>
          <a:p>
            <a:endParaRPr lang="en-GB" sz="800" dirty="0">
              <a:solidFill>
                <a:schemeClr val="bg1"/>
              </a:solidFill>
              <a:cs typeface="Segoe UI"/>
            </a:endParaRPr>
          </a:p>
          <a:p>
            <a:r>
              <a:rPr lang="en-GB" sz="882" dirty="0">
                <a:cs typeface="+mn-cs"/>
              </a:rPr>
              <a:t>U</a:t>
            </a:r>
            <a:r>
              <a:rPr lang="sv-SE" sz="800" dirty="0">
                <a:cs typeface="Segoe UI"/>
              </a:rPr>
              <a:t>pgrade process https://docs.microsoft.com/en-us/power-platform/admin/about-teams-environment#upgrade-process</a:t>
            </a:r>
            <a:endParaRPr lang="en-GB" sz="800" dirty="0">
              <a:cs typeface="Segoe UI"/>
            </a:endParaRPr>
          </a:p>
          <a:p>
            <a:endParaRPr lang="en-GB" dirty="0"/>
          </a:p>
          <a:p>
            <a:pPr algn="l"/>
            <a:r>
              <a:rPr lang="en-GB" b="0" i="0" dirty="0">
                <a:solidFill>
                  <a:srgbClr val="171717"/>
                </a:solidFill>
                <a:effectLst/>
                <a:latin typeface="Segoe UI" panose="020B0502040204020203" pitchFamily="34" charset="0"/>
              </a:rPr>
              <a:t>Dataverse for Teams environments won't be allowed to change types until the upgrade operation has been carried out on the environment. After the upgrade is complete, the Dataverse for Teams environment will have the full capabilities found in Dataverse.</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780967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buNone/>
            </a:pPr>
            <a:r>
              <a:rPr lang="en-GB" dirty="0">
                <a:solidFill>
                  <a:schemeClr val="bg1"/>
                </a:solidFill>
              </a:rPr>
              <a:t>No </a:t>
            </a:r>
            <a:r>
              <a:rPr lang="en-GB" sz="900" dirty="0">
                <a:solidFill>
                  <a:schemeClr val="bg1"/>
                </a:solidFill>
              </a:rPr>
              <a:t>requirement to be a Pro developer to build solutions with Dataverse for Teams </a:t>
            </a:r>
            <a:endParaRPr lang="en-GB" dirty="0">
              <a:solidFill>
                <a:schemeClr val="bg1"/>
              </a:solidFill>
            </a:endParaRPr>
          </a:p>
          <a:p>
            <a:pPr marL="0" indent="0">
              <a:lnSpc>
                <a:spcPct val="90000"/>
              </a:lnSpc>
              <a:buNone/>
            </a:pPr>
            <a:r>
              <a:rPr lang="en-GB" dirty="0">
                <a:solidFill>
                  <a:schemeClr val="bg1"/>
                </a:solidFill>
              </a:rPr>
              <a:t>Microsoft Power Platform enables anyone to bring ideas to life by building apps, automation, and chatbots</a:t>
            </a:r>
            <a:endParaRPr lang="en-GB" sz="850" dirty="0">
              <a:solidFill>
                <a:schemeClr val="bg1"/>
              </a:solidFill>
              <a:cs typeface="Segoe UI Light"/>
            </a:endParaRPr>
          </a:p>
          <a:p>
            <a:pPr marL="0" indent="0">
              <a:lnSpc>
                <a:spcPct val="90000"/>
              </a:lnSpc>
              <a:buNone/>
            </a:pPr>
            <a:endParaRPr lang="en-GB" dirty="0">
              <a:solidFill>
                <a:schemeClr val="bg1"/>
              </a:solidFill>
            </a:endParaRPr>
          </a:p>
          <a:p>
            <a:r>
              <a:rPr lang="en-GB" b="1" dirty="0"/>
              <a:t>Few ideas which can help in productivity using Dataverse for Teams solution</a:t>
            </a:r>
          </a:p>
          <a:p>
            <a:r>
              <a:rPr lang="en-GB" dirty="0"/>
              <a:t>Organizing Events</a:t>
            </a:r>
          </a:p>
          <a:p>
            <a:r>
              <a:rPr lang="en-GB" dirty="0"/>
              <a:t>Customer support</a:t>
            </a:r>
          </a:p>
          <a:p>
            <a:r>
              <a:rPr lang="en-GB" dirty="0"/>
              <a:t>Business Insight</a:t>
            </a:r>
          </a:p>
          <a:p>
            <a:r>
              <a:rPr lang="en-GB" dirty="0"/>
              <a:t>Sales support</a:t>
            </a:r>
          </a:p>
          <a:p>
            <a:r>
              <a:rPr lang="en-GB" dirty="0"/>
              <a:t>Employees’ productivity </a:t>
            </a:r>
          </a:p>
          <a:p>
            <a:r>
              <a:rPr lang="en-GB" dirty="0"/>
              <a:t>Employees’ relations</a:t>
            </a:r>
          </a:p>
          <a:p>
            <a:r>
              <a:rPr lang="en-GB" dirty="0"/>
              <a:t>Fun</a:t>
            </a:r>
          </a:p>
          <a:p>
            <a:r>
              <a:rPr lang="en-GB" dirty="0"/>
              <a:t>Team collaboration and Teams coordination</a:t>
            </a:r>
          </a:p>
          <a:p>
            <a:r>
              <a:rPr lang="en-GB" dirty="0"/>
              <a:t>Track Progress</a:t>
            </a:r>
          </a:p>
          <a:p>
            <a:r>
              <a:rPr lang="en-GB" dirty="0"/>
              <a:t> </a:t>
            </a:r>
          </a:p>
          <a:p>
            <a:endParaRPr lang="en-GB" dirty="0"/>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934674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latin typeface="Segoe UI Light"/>
                <a:cs typeface="Segoe UI Light"/>
              </a:rPr>
              <a:t>Dataverse for Teams and Power Virtual Agents for Teams capabilities will be available as part of select Microsoft 365 subscriptions with Power Platform and Teams capabilities, </a:t>
            </a:r>
            <a:r>
              <a:rPr lang="en-US" sz="800" b="1" dirty="0">
                <a:latin typeface="Segoe UI Light"/>
                <a:cs typeface="Segoe UI Light"/>
              </a:rPr>
              <a:t>excluding plans for US government environments (GCC, GCC High and DoD) and EDU A1 and SUB SKUs.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800" b="0" i="0" dirty="0">
              <a:solidFill>
                <a:schemeClr val="bg1"/>
              </a:solidFill>
              <a:effectLs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800" b="0" i="0" dirty="0">
                <a:solidFill>
                  <a:schemeClr val="bg1"/>
                </a:solidFill>
                <a:effectLst/>
              </a:rPr>
              <a:t>Team guests can access Dataverse for Teams apps, only if they are licensed or “bring their own” license (minimum required licensing is the same as for members). Guests can’t </a:t>
            </a:r>
            <a:r>
              <a:rPr lang="en-GB" sz="1600" b="0" i="0" dirty="0">
                <a:solidFill>
                  <a:srgbClr val="171717"/>
                </a:solidFill>
                <a:effectLst/>
                <a:latin typeface="Segoe UI" panose="020B0502040204020203" pitchFamily="34" charset="0"/>
              </a:rPr>
              <a:t>make, install, or edit apps.</a:t>
            </a:r>
            <a:endParaRPr lang="en-GB" sz="800" b="0" i="0" dirty="0">
              <a:solidFill>
                <a:schemeClr val="bg1"/>
              </a:solidFill>
              <a:effectLst/>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800" b="0" i="0" dirty="0">
              <a:solidFill>
                <a:schemeClr val="bg1"/>
              </a:solidFill>
              <a:effectLs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800" b="0" i="0" dirty="0">
                <a:solidFill>
                  <a:schemeClr val="bg1"/>
                </a:solidFill>
                <a:effectLst/>
              </a:rPr>
              <a:t>Members and guests’ table permissions are discussed further in Module 1.</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800" b="0" i="0" dirty="0">
              <a:solidFill>
                <a:schemeClr val="bg1"/>
              </a:solidFill>
              <a:effectLs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800" b="0" i="0" dirty="0">
                <a:solidFill>
                  <a:schemeClr val="bg1"/>
                </a:solidFill>
                <a:effectLst/>
              </a:rPr>
              <a:t>Sharing Apps and Bots with other teams is discussed in Module 2</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800" b="0" i="0" dirty="0">
              <a:solidFill>
                <a:schemeClr val="bg1"/>
              </a:solidFill>
              <a:effectLst/>
            </a:endParaRPr>
          </a:p>
          <a:p>
            <a:endParaRPr lang="en-US" sz="850" dirty="0">
              <a:latin typeface="Segoe UI Light"/>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543902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latin typeface="Calibri"/>
                <a:cs typeface="Calibri"/>
              </a:rPr>
              <a:t>PVA is Power Virtual Agents </a:t>
            </a:r>
          </a:p>
          <a:p>
            <a:endParaRPr lang="en-US" sz="800" dirty="0">
              <a:latin typeface="Calibri"/>
              <a:cs typeface="Calibri"/>
            </a:endParaRPr>
          </a:p>
          <a:p>
            <a:r>
              <a:rPr lang="en-US" sz="800" dirty="0">
                <a:latin typeface="Calibri"/>
                <a:cs typeface="Calibri"/>
              </a:rPr>
              <a:t>Explain that </a:t>
            </a:r>
            <a:r>
              <a:rPr lang="en-GB" sz="900" b="0" i="0" dirty="0">
                <a:solidFill>
                  <a:srgbClr val="171717"/>
                </a:solidFill>
                <a:effectLst/>
                <a:latin typeface="Segoe UI" panose="020B0502040204020203" pitchFamily="34" charset="0"/>
              </a:rPr>
              <a:t>The Dataverse for Teams environment is automatically created for the selected team </a:t>
            </a:r>
            <a:r>
              <a:rPr lang="en-GB" sz="900" b="1" i="0" dirty="0">
                <a:solidFill>
                  <a:srgbClr val="171717"/>
                </a:solidFill>
                <a:effectLst/>
                <a:latin typeface="Segoe UI" panose="020B0502040204020203" pitchFamily="34" charset="0"/>
              </a:rPr>
              <a:t>when you create an app or bot in Microsoft Teams for the first time </a:t>
            </a:r>
            <a:r>
              <a:rPr lang="en-GB" sz="900" b="0" i="0" dirty="0">
                <a:solidFill>
                  <a:srgbClr val="171717"/>
                </a:solidFill>
                <a:effectLst/>
                <a:latin typeface="Segoe UI" panose="020B0502040204020203" pitchFamily="34" charset="0"/>
              </a:rPr>
              <a:t>or install a Power Apps app from the app </a:t>
            </a:r>
            <a:r>
              <a:rPr lang="en-GB" sz="900" b="0" i="0" dirty="0" err="1">
                <a:solidFill>
                  <a:srgbClr val="171717"/>
                </a:solidFill>
                <a:effectLst/>
                <a:latin typeface="Segoe UI" panose="020B0502040204020203" pitchFamily="34" charset="0"/>
              </a:rPr>
              <a:t>catalog</a:t>
            </a:r>
            <a:r>
              <a:rPr lang="en-GB" sz="900" b="0" i="0" dirty="0">
                <a:solidFill>
                  <a:srgbClr val="171717"/>
                </a:solidFill>
                <a:effectLst/>
                <a:latin typeface="Segoe UI" panose="020B0502040204020203" pitchFamily="34" charset="0"/>
              </a:rPr>
              <a:t> for the first time. </a:t>
            </a:r>
          </a:p>
          <a:p>
            <a:r>
              <a:rPr lang="en-GB" sz="900" b="0" i="0" dirty="0">
                <a:solidFill>
                  <a:srgbClr val="171717"/>
                </a:solidFill>
                <a:effectLst/>
                <a:latin typeface="Segoe UI" panose="020B0502040204020203" pitchFamily="34" charset="0"/>
              </a:rPr>
              <a:t>Dataverse for Teams environment are NOT created by default.</a:t>
            </a:r>
          </a:p>
          <a:p>
            <a:endParaRPr lang="en-GB" sz="900" b="0" i="0" dirty="0">
              <a:solidFill>
                <a:srgbClr val="171717"/>
              </a:solidFill>
              <a:effectLst/>
              <a:latin typeface="Segoe UI" panose="020B0502040204020203" pitchFamily="34" charset="0"/>
            </a:endParaRPr>
          </a:p>
          <a:p>
            <a:r>
              <a:rPr lang="en-GB" sz="900" b="0" i="0" dirty="0">
                <a:solidFill>
                  <a:srgbClr val="171717"/>
                </a:solidFill>
                <a:effectLst/>
                <a:latin typeface="Segoe UI" panose="020B0502040204020203" pitchFamily="34" charset="0"/>
              </a:rPr>
              <a:t>The Dataverse for Teams environment is used to store, manage, and share team-specific data, apps, and flows. Each team can have one environment, and all data, apps, bots, and flows created with the Power Apps app inside a team are available from that team's Dataverse for Teams database.</a:t>
            </a:r>
          </a:p>
          <a:p>
            <a:endParaRPr lang="en-GB" sz="900" b="0" i="0" dirty="0">
              <a:solidFill>
                <a:srgbClr val="171717"/>
              </a:solidFill>
              <a:effectLst/>
              <a:latin typeface="Segoe UI" panose="020B0502040204020203" pitchFamily="34" charset="0"/>
              <a:cs typeface="Calibri"/>
            </a:endParaRPr>
          </a:p>
          <a:p>
            <a:r>
              <a:rPr lang="en-GB" sz="900" b="1" i="0" dirty="0">
                <a:solidFill>
                  <a:srgbClr val="171717"/>
                </a:solidFill>
                <a:effectLst/>
                <a:latin typeface="Segoe UI" panose="020B0502040204020203" pitchFamily="34" charset="0"/>
                <a:cs typeface="Calibri"/>
              </a:rPr>
              <a:t>Demo</a:t>
            </a:r>
            <a:r>
              <a:rPr lang="en-GB" sz="900" b="0" i="0" dirty="0">
                <a:solidFill>
                  <a:srgbClr val="171717"/>
                </a:solidFill>
                <a:effectLst/>
                <a:latin typeface="Segoe UI" panose="020B0502040204020203" pitchFamily="34" charset="0"/>
                <a:cs typeface="Calibri"/>
              </a:rPr>
              <a:t> - Refer to this module Appendix for what is required to demo to attendees.</a:t>
            </a:r>
          </a:p>
          <a:p>
            <a:r>
              <a:rPr lang="en-GB" sz="900" b="0" i="0" dirty="0">
                <a:solidFill>
                  <a:srgbClr val="171717"/>
                </a:solidFill>
                <a:effectLst/>
                <a:latin typeface="Segoe UI" panose="020B0502040204020203" pitchFamily="34" charset="0"/>
                <a:cs typeface="Calibri"/>
              </a:rPr>
              <a:t>(how to access teams, pin Power Apps, create an app, give the app a name. Explain that now a Dataverse for Teams environment is being created in few minutes). </a:t>
            </a:r>
          </a:p>
          <a:p>
            <a:r>
              <a:rPr lang="en-GB" sz="900" b="0" i="0" dirty="0">
                <a:solidFill>
                  <a:srgbClr val="171717"/>
                </a:solidFill>
                <a:effectLst/>
                <a:latin typeface="Segoe UI" panose="020B0502040204020203" pitchFamily="34" charset="0"/>
                <a:cs typeface="Calibri"/>
              </a:rPr>
              <a:t>   </a:t>
            </a:r>
            <a:endParaRPr lang="en-US" sz="800" dirty="0">
              <a:latin typeface="Calibri"/>
              <a:cs typeface="Calibri"/>
            </a:endParaRPr>
          </a:p>
          <a:p>
            <a:endParaRPr lang="en-US" sz="850"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409534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7087899-B757-42DD-BFAC-FD8FB9602085}"/>
              </a:ext>
            </a:extLst>
          </p:cNvPr>
          <p:cNvSpPr>
            <a:spLocks noGrp="1"/>
          </p:cNvSpPr>
          <p:nvPr>
            <p:ph type="sldNum" sz="quarter" idx="10"/>
          </p:nvPr>
        </p:nvSpPr>
        <p:spPr/>
        <p:txBody>
          <a:bodyPr/>
          <a:lstStyle/>
          <a:p>
            <a:fld id="{F475C4C8-7DEA-455A-9336-A4C7DB3AE516}" type="slidenum">
              <a:rPr lang="en-US"/>
              <a:pPr/>
              <a:t>2</a:t>
            </a:fld>
            <a:endParaRPr lang="en-US"/>
          </a:p>
        </p:txBody>
      </p:sp>
      <p:sp>
        <p:nvSpPr>
          <p:cNvPr id="3" name="Date Placeholder 2">
            <a:extLst>
              <a:ext uri="{FF2B5EF4-FFF2-40B4-BE49-F238E27FC236}">
                <a16:creationId xmlns:a16="http://schemas.microsoft.com/office/drawing/2014/main" id="{2A3279EF-EF08-4E77-A509-F922EC61A8AC}"/>
              </a:ext>
            </a:extLst>
          </p:cNvPr>
          <p:cNvSpPr>
            <a:spLocks noGrp="1"/>
          </p:cNvSpPr>
          <p:nvPr>
            <p:ph type="dt" idx="12"/>
          </p:nvPr>
        </p:nvSpPr>
        <p:spPr/>
        <p:txBody>
          <a:bodyPr/>
          <a:lstStyle/>
          <a:p>
            <a:fld id="{DB0F5A79-03C7-4F04-B936-1D8348BF7B8D}" type="datetime1">
              <a:rPr lang="en-US"/>
              <a:t>2/16/2023</a:t>
            </a:fld>
            <a:endParaRPr lang="en-US"/>
          </a:p>
        </p:txBody>
      </p:sp>
      <p:sp>
        <p:nvSpPr>
          <p:cNvPr id="10" name="Slide Image Placeholder 9">
            <a:extLst>
              <a:ext uri="{FF2B5EF4-FFF2-40B4-BE49-F238E27FC236}">
                <a16:creationId xmlns:a16="http://schemas.microsoft.com/office/drawing/2014/main" id="{71623331-4C35-4EFF-9868-F85DF8DB4AAA}"/>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D4BB9EA6-88F5-449F-9E36-08AD1C866DB2}"/>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1B5D50AE-A09E-4DDD-9B13-A2619C0E3244}"/>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161302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information is duplicated in Lab 0 </a:t>
            </a:r>
            <a:r>
              <a:rPr lang="en-US" dirty="0" err="1"/>
              <a:t>intructions</a:t>
            </a:r>
            <a:endParaRPr lang="en-GB" dirty="0"/>
          </a:p>
        </p:txBody>
      </p:sp>
      <p:sp>
        <p:nvSpPr>
          <p:cNvPr id="4" name="Slide Number Placeholder 3"/>
          <p:cNvSpPr>
            <a:spLocks noGrp="1"/>
          </p:cNvSpPr>
          <p:nvPr>
            <p:ph type="sldNum" sz="quarter" idx="5"/>
          </p:nvPr>
        </p:nvSpPr>
        <p:spPr/>
        <p:txBody>
          <a:bodyPr/>
          <a:lstStyle/>
          <a:p>
            <a:fld id="{B0E79D2B-1145-4926-BA02-031D15727F95}" type="slidenum">
              <a:rPr lang="en-GB" smtClean="0"/>
              <a:t>20</a:t>
            </a:fld>
            <a:endParaRPr lang="en-GB"/>
          </a:p>
        </p:txBody>
      </p:sp>
    </p:spTree>
    <p:extLst>
      <p:ext uri="{BB962C8B-B14F-4D97-AF65-F5344CB8AC3E}">
        <p14:creationId xmlns:p14="http://schemas.microsoft.com/office/powerpoint/2010/main" val="730308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0E79D2B-1145-4926-BA02-031D15727F95}" type="slidenum">
              <a:rPr lang="en-GB" smtClean="0"/>
              <a:t>21</a:t>
            </a:fld>
            <a:endParaRPr lang="en-GB"/>
          </a:p>
        </p:txBody>
      </p:sp>
    </p:spTree>
    <p:extLst>
      <p:ext uri="{BB962C8B-B14F-4D97-AF65-F5344CB8AC3E}">
        <p14:creationId xmlns:p14="http://schemas.microsoft.com/office/powerpoint/2010/main" val="686309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Please use private browser -  New In private window</a:t>
            </a:r>
          </a:p>
        </p:txBody>
      </p:sp>
      <p:sp>
        <p:nvSpPr>
          <p:cNvPr id="4" name="Slide Number Placeholder 3"/>
          <p:cNvSpPr>
            <a:spLocks noGrp="1"/>
          </p:cNvSpPr>
          <p:nvPr>
            <p:ph type="sldNum" sz="quarter" idx="5"/>
          </p:nvPr>
        </p:nvSpPr>
        <p:spPr/>
        <p:txBody>
          <a:bodyPr/>
          <a:lstStyle/>
          <a:p>
            <a:fld id="{B0E79D2B-1145-4926-BA02-031D15727F95}" type="slidenum">
              <a:rPr lang="en-GB" smtClean="0"/>
              <a:t>22</a:t>
            </a:fld>
            <a:endParaRPr lang="en-GB"/>
          </a:p>
        </p:txBody>
      </p:sp>
    </p:spTree>
    <p:extLst>
      <p:ext uri="{BB962C8B-B14F-4D97-AF65-F5344CB8AC3E}">
        <p14:creationId xmlns:p14="http://schemas.microsoft.com/office/powerpoint/2010/main" val="2842387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Refer to lab 0-0 instructions </a:t>
            </a:r>
            <a:endParaRPr lang="en-US" sz="1400" dirty="0">
              <a:cs typeface="Segoe UI Light"/>
            </a:endParaRPr>
          </a:p>
          <a:p>
            <a:endParaRPr lang="en-US" dirty="0"/>
          </a:p>
          <a:p>
            <a:r>
              <a:rPr lang="en-US" dirty="0"/>
              <a:t>##########</a:t>
            </a:r>
          </a:p>
        </p:txBody>
      </p:sp>
      <p:sp>
        <p:nvSpPr>
          <p:cNvPr id="4" name="Slide Number Placeholder 3"/>
          <p:cNvSpPr>
            <a:spLocks noGrp="1"/>
          </p:cNvSpPr>
          <p:nvPr>
            <p:ph type="sldNum" sz="quarter" idx="10"/>
          </p:nvPr>
        </p:nvSpPr>
        <p:spPr/>
        <p:txBody>
          <a:bodyPr/>
          <a:lstStyle/>
          <a:p>
            <a:fld id="{B4008EB6-D09E-4580-8CD6-DDB14511944F}" type="slidenum">
              <a:rPr lang="en-US" smtClean="0"/>
              <a:pPr/>
              <a:t>23</a:t>
            </a:fld>
            <a:endParaRPr lang="en-US"/>
          </a:p>
        </p:txBody>
      </p:sp>
      <p:sp>
        <p:nvSpPr>
          <p:cNvPr id="5" name="Footer Placeholder 4"/>
          <p:cNvSpPr>
            <a:spLocks noGrp="1"/>
          </p:cNvSpPr>
          <p:nvPr>
            <p:ph type="ftr" sz="quarter" idx="11"/>
          </p:nvPr>
        </p:nvSpPr>
        <p:spPr/>
        <p:txBody>
          <a:bodyPr/>
          <a:lstStyle/>
          <a:p>
            <a:endParaRPr lang="en-US"/>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2553924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24</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2/16/2023</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943151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solidFill>
                  <a:schemeClr val="bg1"/>
                </a:solidFill>
              </a:rPr>
              <a:t>Show the slides in live demo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solidFill>
                <a:schemeClr val="bg1"/>
              </a:solidFill>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solidFill>
                  <a:schemeClr val="bg1"/>
                </a:solidFill>
              </a:rPr>
              <a:t>Power Platform related applications are available in Teams Apps catalog (by default)</a:t>
            </a:r>
            <a:endParaRPr lang="en-GB" sz="900" dirty="0">
              <a:solidFill>
                <a:schemeClr val="bg1"/>
              </a:solidFill>
            </a:endParaRPr>
          </a:p>
          <a:p>
            <a:endParaRPr lang="en-GB" dirty="0"/>
          </a:p>
          <a:p>
            <a:r>
              <a:rPr lang="en-GB" dirty="0"/>
              <a:t>Administrator can allow certain power platform applications, block certain power platform application, or block all Power Platform application.</a:t>
            </a:r>
          </a:p>
          <a:p>
            <a:r>
              <a:rPr lang="en-GB" dirty="0"/>
              <a:t>  </a:t>
            </a:r>
          </a:p>
          <a:p>
            <a:r>
              <a:rPr lang="en-GB" dirty="0"/>
              <a:t>How to control Power Platform app availability is covered in admin section.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061187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solidFill>
                  <a:schemeClr val="bg1"/>
                </a:solidFill>
              </a:rPr>
              <a:t>Show it as a live demo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solidFill>
                <a:schemeClr val="bg1"/>
              </a:solidFill>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solidFill>
                <a:schemeClr val="bg1"/>
              </a:soli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061187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permissions are discussed further in Module 2</a:t>
            </a:r>
          </a:p>
          <a:p>
            <a:endParaRPr lang="en-US" dirty="0"/>
          </a:p>
          <a:p>
            <a:r>
              <a:rPr lang="en-GB" b="0" i="0" dirty="0">
                <a:solidFill>
                  <a:srgbClr val="171717"/>
                </a:solidFill>
                <a:effectLst/>
                <a:latin typeface="Segoe UI" panose="020B0502040204020203" pitchFamily="34" charset="0"/>
              </a:rPr>
              <a:t>Guests can't make, install, or edit apps</a:t>
            </a:r>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74074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Please discuss this slide if attendees are IT professionals, it is important for them to know that both Dataverse and Dataverse for Teams are based on same type of database. </a:t>
            </a:r>
          </a:p>
          <a:p>
            <a:r>
              <a:rPr lang="en-GB" dirty="0"/>
              <a:t>Database types are mentioned in the slide.  </a:t>
            </a:r>
          </a:p>
          <a:p>
            <a:endParaRPr lang="en-GB" dirty="0"/>
          </a:p>
          <a:p>
            <a:r>
              <a:rPr lang="en-GB" b="0" i="0" dirty="0">
                <a:solidFill>
                  <a:srgbClr val="111111"/>
                </a:solidFill>
                <a:effectLst/>
                <a:latin typeface="Roboto"/>
              </a:rPr>
              <a:t>Microsoft </a:t>
            </a:r>
            <a:r>
              <a:rPr lang="en-GB" b="1" i="0" dirty="0">
                <a:solidFill>
                  <a:srgbClr val="111111"/>
                </a:solidFill>
                <a:effectLst/>
                <a:latin typeface="Roboto"/>
              </a:rPr>
              <a:t>Azure SQL Database </a:t>
            </a:r>
            <a:r>
              <a:rPr lang="en-GB" b="0" i="0" dirty="0">
                <a:solidFill>
                  <a:srgbClr val="111111"/>
                </a:solidFill>
                <a:effectLst/>
                <a:latin typeface="Roboto"/>
              </a:rPr>
              <a:t>(formerly SQL Azure, SQL Server Data Services, SQL Services, and Windows Azure SQL Database) is a managed cloud database provided as part of Microsoft Azure. </a:t>
            </a:r>
          </a:p>
          <a:p>
            <a:endParaRPr lang="en-GB" b="0" i="0" dirty="0">
              <a:solidFill>
                <a:srgbClr val="111111"/>
              </a:solidFill>
              <a:effectLst/>
              <a:latin typeface="Roboto"/>
            </a:endParaRPr>
          </a:p>
          <a:p>
            <a:r>
              <a:rPr lang="en-GB" b="0" i="0" dirty="0">
                <a:solidFill>
                  <a:srgbClr val="171717"/>
                </a:solidFill>
                <a:effectLst/>
                <a:latin typeface="Segoe UI" panose="020B0502040204020203" pitchFamily="34" charset="0"/>
              </a:rPr>
              <a:t>The </a:t>
            </a:r>
            <a:r>
              <a:rPr lang="en-GB" b="1" i="0" dirty="0">
                <a:solidFill>
                  <a:srgbClr val="171717"/>
                </a:solidFill>
                <a:effectLst/>
                <a:latin typeface="Segoe UI" panose="020B0502040204020203" pitchFamily="34" charset="0"/>
              </a:rPr>
              <a:t>Azure Storage </a:t>
            </a:r>
            <a:r>
              <a:rPr lang="en-GB" b="0" i="0" dirty="0">
                <a:solidFill>
                  <a:srgbClr val="171717"/>
                </a:solidFill>
                <a:effectLst/>
                <a:latin typeface="Segoe UI" panose="020B0502040204020203" pitchFamily="34" charset="0"/>
              </a:rPr>
              <a:t>platform is Microsoft's cloud storage solution for modern data storage scenarios.</a:t>
            </a:r>
          </a:p>
          <a:p>
            <a:endParaRPr lang="en-GB" b="0" i="0" dirty="0">
              <a:solidFill>
                <a:srgbClr val="171717"/>
              </a:solidFill>
              <a:effectLst/>
              <a:latin typeface="Segoe UI" panose="020B0502040204020203" pitchFamily="34" charset="0"/>
            </a:endParaRPr>
          </a:p>
          <a:p>
            <a:r>
              <a:rPr lang="en-GB" b="1" i="0" dirty="0">
                <a:solidFill>
                  <a:srgbClr val="171717"/>
                </a:solidFill>
                <a:effectLst/>
                <a:latin typeface="Segoe UI" panose="020B0502040204020203" pitchFamily="34" charset="0"/>
              </a:rPr>
              <a:t>Azure Cosmos DB </a:t>
            </a:r>
            <a:r>
              <a:rPr lang="en-GB" b="0" i="0" dirty="0">
                <a:solidFill>
                  <a:srgbClr val="171717"/>
                </a:solidFill>
                <a:effectLst/>
                <a:latin typeface="Segoe UI" panose="020B0502040204020203" pitchFamily="34" charset="0"/>
              </a:rPr>
              <a:t>is Microsoft's globally distributed multi-model database service.</a:t>
            </a:r>
          </a:p>
          <a:p>
            <a:endParaRPr lang="en-GB" b="0" i="0" dirty="0">
              <a:solidFill>
                <a:srgbClr val="171717"/>
              </a:solidFill>
              <a:effectLst/>
              <a:latin typeface="Segoe UI" panose="020B0502040204020203" pitchFamily="34" charset="0"/>
            </a:endParaRP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285473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29</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2/16/2023</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893605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fld id="{675416BA-65F7-274A-AD61-D0FA78F3AA6E}" type="slidenum">
              <a:rPr lang="en-US" smtClean="0"/>
              <a:pPr/>
              <a:t>3</a:t>
            </a:fld>
            <a:endParaRPr lang="en-US"/>
          </a:p>
        </p:txBody>
      </p:sp>
    </p:spTree>
    <p:extLst>
      <p:ext uri="{BB962C8B-B14F-4D97-AF65-F5344CB8AC3E}">
        <p14:creationId xmlns:p14="http://schemas.microsoft.com/office/powerpoint/2010/main" val="2880309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fld id="{675416BA-65F7-274A-AD61-D0FA78F3AA6E}" type="slidenum">
              <a:rPr lang="en-US" smtClean="0"/>
              <a:pPr/>
              <a:t>4</a:t>
            </a:fld>
            <a:endParaRPr lang="en-US"/>
          </a:p>
        </p:txBody>
      </p:sp>
    </p:spTree>
    <p:extLst>
      <p:ext uri="{BB962C8B-B14F-4D97-AF65-F5344CB8AC3E}">
        <p14:creationId xmlns:p14="http://schemas.microsoft.com/office/powerpoint/2010/main" val="4262642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5</a:t>
            </a:fld>
            <a:endParaRPr lang="en-US"/>
          </a:p>
        </p:txBody>
      </p:sp>
      <p:sp>
        <p:nvSpPr>
          <p:cNvPr id="6" name="Date Placeholder 5">
            <a:extLst>
              <a:ext uri="{FF2B5EF4-FFF2-40B4-BE49-F238E27FC236}">
                <a16:creationId xmlns:a16="http://schemas.microsoft.com/office/drawing/2014/main" id="{B5F0A125-1411-481C-8C57-BA8508D6EF94}"/>
              </a:ext>
            </a:extLst>
          </p:cNvPr>
          <p:cNvSpPr>
            <a:spLocks noGrp="1"/>
          </p:cNvSpPr>
          <p:nvPr>
            <p:ph type="dt" idx="12"/>
          </p:nvPr>
        </p:nvSpPr>
        <p:spPr/>
        <p:txBody>
          <a:bodyPr/>
          <a:lstStyle/>
          <a:p>
            <a:fld id="{520EDEF9-34DC-43EF-A96E-E4BC67A143AE}" type="datetime1">
              <a:rPr lang="en-US"/>
              <a:t>2/16/2023</a:t>
            </a:fld>
            <a:endParaRPr lang="en-US"/>
          </a:p>
        </p:txBody>
      </p:sp>
      <p:sp>
        <p:nvSpPr>
          <p:cNvPr id="10" name="Slide Image Placeholder 9">
            <a:extLst>
              <a:ext uri="{FF2B5EF4-FFF2-40B4-BE49-F238E27FC236}">
                <a16:creationId xmlns:a16="http://schemas.microsoft.com/office/drawing/2014/main" id="{E2E78E2F-5A11-492B-863A-333FCB8BF99A}"/>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F562AF71-297A-4E14-905B-9BC87AF9311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2" name="Header Placeholder 1">
            <a:extLst>
              <a:ext uri="{FF2B5EF4-FFF2-40B4-BE49-F238E27FC236}">
                <a16:creationId xmlns:a16="http://schemas.microsoft.com/office/drawing/2014/main" id="{EE816882-27D1-47C1-B2DF-390182831B42}"/>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049426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6</a:t>
            </a:fld>
            <a:endParaRPr lang="en-US"/>
          </a:p>
        </p:txBody>
      </p:sp>
      <p:sp>
        <p:nvSpPr>
          <p:cNvPr id="6" name="Date Placeholder 5">
            <a:extLst>
              <a:ext uri="{FF2B5EF4-FFF2-40B4-BE49-F238E27FC236}">
                <a16:creationId xmlns:a16="http://schemas.microsoft.com/office/drawing/2014/main" id="{B5F0A125-1411-481C-8C57-BA8508D6EF94}"/>
              </a:ext>
            </a:extLst>
          </p:cNvPr>
          <p:cNvSpPr>
            <a:spLocks noGrp="1"/>
          </p:cNvSpPr>
          <p:nvPr>
            <p:ph type="dt" idx="12"/>
          </p:nvPr>
        </p:nvSpPr>
        <p:spPr/>
        <p:txBody>
          <a:bodyPr/>
          <a:lstStyle/>
          <a:p>
            <a:fld id="{520EDEF9-34DC-43EF-A96E-E4BC67A143AE}" type="datetime1">
              <a:rPr lang="en-US"/>
              <a:t>2/16/2023</a:t>
            </a:fld>
            <a:endParaRPr lang="en-US"/>
          </a:p>
        </p:txBody>
      </p:sp>
      <p:sp>
        <p:nvSpPr>
          <p:cNvPr id="10" name="Slide Image Placeholder 9">
            <a:extLst>
              <a:ext uri="{FF2B5EF4-FFF2-40B4-BE49-F238E27FC236}">
                <a16:creationId xmlns:a16="http://schemas.microsoft.com/office/drawing/2014/main" id="{E2E78E2F-5A11-492B-863A-333FCB8BF99A}"/>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F562AF71-297A-4E14-905B-9BC87AF9311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2" name="Header Placeholder 1">
            <a:extLst>
              <a:ext uri="{FF2B5EF4-FFF2-40B4-BE49-F238E27FC236}">
                <a16:creationId xmlns:a16="http://schemas.microsoft.com/office/drawing/2014/main" id="{EE816882-27D1-47C1-B2DF-390182831B42}"/>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4031476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7</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2/16/2023</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738753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8</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2/16/2023</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674643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900" b="1" dirty="0">
                <a:solidFill>
                  <a:srgbClr val="FFFFFF"/>
                </a:solidFill>
              </a:rPr>
              <a:t>Discuss Business challenges:</a:t>
            </a:r>
          </a:p>
          <a:p>
            <a:pPr marL="171450" indent="-171450">
              <a:buFont typeface="Arial" panose="020B0604020202020204" pitchFamily="34" charset="0"/>
              <a:buChar char="•"/>
            </a:pPr>
            <a:r>
              <a:rPr lang="en-GB" sz="900" dirty="0">
                <a:solidFill>
                  <a:srgbClr val="FFFFFF"/>
                </a:solidFill>
              </a:rPr>
              <a:t>Many individuals and teams have their own “productivity bottleneck”</a:t>
            </a:r>
          </a:p>
          <a:p>
            <a:pPr marL="171450" indent="-171450">
              <a:buFont typeface="Arial" panose="020B0604020202020204" pitchFamily="34" charset="0"/>
              <a:buChar char="•"/>
            </a:pPr>
            <a:r>
              <a:rPr lang="en-GB" sz="900" dirty="0">
                <a:solidFill>
                  <a:srgbClr val="FFFFFF"/>
                </a:solidFill>
              </a:rPr>
              <a:t>Past year has shown, that org’s capability to quickly adapt is crucial</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900" kern="1200" dirty="0"/>
              <a:t>Workforce has new expectations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900" kern="1200" dirty="0"/>
              <a:t>Pressure on IT resources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900" kern="1200" dirty="0"/>
              <a:t>Shortage of pro developers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900" dirty="0">
                <a:solidFill>
                  <a:srgbClr val="FFFFFF"/>
                </a:solidFill>
              </a:rPr>
              <a:t>Solution development and support is slow, costly and needs people</a:t>
            </a:r>
            <a:endParaRPr lang="en-US" sz="900" kern="120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900" dirty="0">
                <a:solidFill>
                  <a:srgbClr val="FFFFFF"/>
                </a:solidFill>
              </a:rPr>
              <a:t>Old solutions require modernization</a:t>
            </a:r>
          </a:p>
          <a:p>
            <a:pPr marL="171450" indent="-171450">
              <a:buFont typeface="Arial" panose="020B0604020202020204" pitchFamily="34" charset="0"/>
              <a:buChar char="•"/>
            </a:pPr>
            <a:endParaRPr lang="en-GB" sz="900" dirty="0">
              <a:solidFill>
                <a:srgbClr val="FFFFFF"/>
              </a:solidFill>
            </a:endParaRPr>
          </a:p>
          <a:p>
            <a:endParaRPr lang="en-GB" dirty="0"/>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349219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799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121920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121920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11045019"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Tree>
    <p:extLst>
      <p:ext uri="{BB962C8B-B14F-4D97-AF65-F5344CB8AC3E}">
        <p14:creationId xmlns:p14="http://schemas.microsoft.com/office/powerpoint/2010/main" val="2983828958"/>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555319" cy="1107996"/>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Media Placeholder 6">
            <a:extLst>
              <a:ext uri="{FF2B5EF4-FFF2-40B4-BE49-F238E27FC236}">
                <a16:creationId xmlns:a16="http://schemas.microsoft.com/office/drawing/2014/main" id="{40EC17C2-B72D-4F57-AB81-A8295D570494}"/>
              </a:ext>
            </a:extLst>
          </p:cNvPr>
          <p:cNvSpPr>
            <a:spLocks noGrp="1"/>
          </p:cNvSpPr>
          <p:nvPr>
            <p:ph type="media" sz="quarter" idx="10"/>
          </p:nvPr>
        </p:nvSpPr>
        <p:spPr>
          <a:xfrm>
            <a:off x="6019800" y="585789"/>
            <a:ext cx="5595938" cy="5683249"/>
          </a:xfrm>
          <a:solidFill>
            <a:schemeClr val="bg1">
              <a:lumMod val="95000"/>
            </a:schemeClr>
          </a:solidFill>
          <a:ln w="6350">
            <a:solidFill>
              <a:schemeClr val="bg1">
                <a:lumMod val="75000"/>
              </a:schemeClr>
            </a:solidFill>
          </a:ln>
        </p:spPr>
        <p:txBody>
          <a:bodyPr/>
          <a:lstStyle>
            <a:lvl1pPr marL="0" indent="0" algn="ctr">
              <a:buNone/>
              <a:defRPr sz="2400"/>
            </a:lvl1pPr>
          </a:lstStyle>
          <a:p>
            <a:endParaRPr lang="en-US"/>
          </a:p>
        </p:txBody>
      </p:sp>
    </p:spTree>
    <p:extLst>
      <p:ext uri="{BB962C8B-B14F-4D97-AF65-F5344CB8AC3E}">
        <p14:creationId xmlns:p14="http://schemas.microsoft.com/office/powerpoint/2010/main" val="1210149981"/>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 Subtitle_Imag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Text Placeholder 4">
            <a:extLst>
              <a:ext uri="{FF2B5EF4-FFF2-40B4-BE49-F238E27FC236}">
                <a16:creationId xmlns:a16="http://schemas.microsoft.com/office/drawing/2014/main" id="{91F01542-314B-B94E-9E8F-3A1DCF0A8DB6}"/>
              </a:ext>
            </a:extLst>
          </p:cNvPr>
          <p:cNvSpPr>
            <a:spLocks noGrp="1"/>
          </p:cNvSpPr>
          <p:nvPr>
            <p:ph type="body" sz="quarter" idx="12" hasCustomPrompt="1"/>
          </p:nvPr>
        </p:nvSpPr>
        <p:spPr>
          <a:xfrm>
            <a:off x="584201" y="2021455"/>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5" name="Footer Placeholder 4">
            <a:extLst>
              <a:ext uri="{FF2B5EF4-FFF2-40B4-BE49-F238E27FC236}">
                <a16:creationId xmlns:a16="http://schemas.microsoft.com/office/drawing/2014/main" id="{9981877A-366D-46E8-9609-C14F4158122B}"/>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452A6145-AE34-4B2D-8774-7F978143283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848455879"/>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Subtitle_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7378275" y="2314728"/>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7378275" y="8382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7378275" y="38100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7378275" y="52578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54" name="Title 1">
            <a:extLst>
              <a:ext uri="{FF2B5EF4-FFF2-40B4-BE49-F238E27FC236}">
                <a16:creationId xmlns:a16="http://schemas.microsoft.com/office/drawing/2014/main" id="{C749ABB7-E94C-644E-AB3E-CA66A14994E4}"/>
              </a:ext>
            </a:extLst>
          </p:cNvPr>
          <p:cNvSpPr txBox="1">
            <a:spLocks/>
          </p:cNvSpPr>
          <p:nvPr userDrawn="1"/>
        </p:nvSpPr>
        <p:spPr>
          <a:xfrm>
            <a:off x="6144904" y="65594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01</a:t>
            </a:r>
          </a:p>
        </p:txBody>
      </p:sp>
      <p:sp>
        <p:nvSpPr>
          <p:cNvPr id="55" name="Title 1">
            <a:extLst>
              <a:ext uri="{FF2B5EF4-FFF2-40B4-BE49-F238E27FC236}">
                <a16:creationId xmlns:a16="http://schemas.microsoft.com/office/drawing/2014/main" id="{AED658B1-2D11-6B40-9AC8-F40A2E8C428E}"/>
              </a:ext>
            </a:extLst>
          </p:cNvPr>
          <p:cNvSpPr txBox="1">
            <a:spLocks/>
          </p:cNvSpPr>
          <p:nvPr userDrawn="1"/>
        </p:nvSpPr>
        <p:spPr>
          <a:xfrm>
            <a:off x="6144904"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02</a:t>
            </a:r>
          </a:p>
        </p:txBody>
      </p:sp>
      <p:sp>
        <p:nvSpPr>
          <p:cNvPr id="56" name="Title 1">
            <a:extLst>
              <a:ext uri="{FF2B5EF4-FFF2-40B4-BE49-F238E27FC236}">
                <a16:creationId xmlns:a16="http://schemas.microsoft.com/office/drawing/2014/main" id="{BF28F184-936F-734E-82FF-11CF771C79D1}"/>
              </a:ext>
            </a:extLst>
          </p:cNvPr>
          <p:cNvSpPr txBox="1">
            <a:spLocks/>
          </p:cNvSpPr>
          <p:nvPr userDrawn="1"/>
        </p:nvSpPr>
        <p:spPr>
          <a:xfrm>
            <a:off x="6144904"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03</a:t>
            </a:r>
          </a:p>
        </p:txBody>
      </p:sp>
      <p:sp>
        <p:nvSpPr>
          <p:cNvPr id="57" name="Title 1">
            <a:extLst>
              <a:ext uri="{FF2B5EF4-FFF2-40B4-BE49-F238E27FC236}">
                <a16:creationId xmlns:a16="http://schemas.microsoft.com/office/drawing/2014/main" id="{50B655BD-0C6C-E84E-8F2B-004B34E870DC}"/>
              </a:ext>
            </a:extLst>
          </p:cNvPr>
          <p:cNvSpPr txBox="1">
            <a:spLocks/>
          </p:cNvSpPr>
          <p:nvPr userDrawn="1"/>
        </p:nvSpPr>
        <p:spPr>
          <a:xfrm>
            <a:off x="6144904" y="5156655"/>
            <a:ext cx="1222567" cy="111238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04</a:t>
            </a:r>
          </a:p>
        </p:txBody>
      </p:sp>
      <p:sp>
        <p:nvSpPr>
          <p:cNvPr id="59" name="Text Placeholder 4">
            <a:extLst>
              <a:ext uri="{FF2B5EF4-FFF2-40B4-BE49-F238E27FC236}">
                <a16:creationId xmlns:a16="http://schemas.microsoft.com/office/drawing/2014/main" id="{1CEA2372-B756-9B49-B735-65CC0C7086CE}"/>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21" name="Footer Placeholder 4">
            <a:extLst>
              <a:ext uri="{FF2B5EF4-FFF2-40B4-BE49-F238E27FC236}">
                <a16:creationId xmlns:a16="http://schemas.microsoft.com/office/drawing/2014/main" id="{26601A05-B18A-4B66-A601-446933C6B1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22" name="Slide Number Placeholder 5">
            <a:extLst>
              <a:ext uri="{FF2B5EF4-FFF2-40B4-BE49-F238E27FC236}">
                <a16:creationId xmlns:a16="http://schemas.microsoft.com/office/drawing/2014/main" id="{2AF7A1D5-4923-435E-A787-BD20E0820261}"/>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32420699"/>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 shape_Title_Subtitle_Content_3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115828-A4B2-4C63-9284-3EE9A55A556B}"/>
              </a:ext>
            </a:extLst>
          </p:cNvPr>
          <p:cNvSpPr/>
          <p:nvPr userDrawn="1"/>
        </p:nvSpPr>
        <p:spPr bwMode="auto">
          <a:xfrm>
            <a:off x="4583114" y="3477729"/>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42F95E0F-9554-4E8E-BECB-491620008177}"/>
              </a:ext>
            </a:extLst>
          </p:cNvPr>
          <p:cNvSpPr/>
          <p:nvPr userDrawn="1"/>
        </p:nvSpPr>
        <p:spPr bwMode="auto">
          <a:xfrm>
            <a:off x="4583114" y="585788"/>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491ECCFF-A78D-1C4C-B06A-287BFFD18C0B}"/>
              </a:ext>
            </a:extLst>
          </p:cNvPr>
          <p:cNvCxnSpPr>
            <a:cxnSpLocks/>
          </p:cNvCxnSpPr>
          <p:nvPr/>
        </p:nvCxnSpPr>
        <p:spPr>
          <a:xfrm>
            <a:off x="4583114" y="585968"/>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18E73C-187A-004E-9315-F4550400997B}"/>
              </a:ext>
            </a:extLst>
          </p:cNvPr>
          <p:cNvCxnSpPr>
            <a:cxnSpLocks/>
          </p:cNvCxnSpPr>
          <p:nvPr/>
        </p:nvCxnSpPr>
        <p:spPr>
          <a:xfrm>
            <a:off x="4583114" y="3366839"/>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2E210D2-07B9-CE46-BAA5-0149E8DEF15F}"/>
              </a:ext>
            </a:extLst>
          </p:cNvPr>
          <p:cNvCxnSpPr>
            <a:cxnSpLocks/>
          </p:cNvCxnSpPr>
          <p:nvPr/>
        </p:nvCxnSpPr>
        <p:spPr>
          <a:xfrm>
            <a:off x="4583114" y="347772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7354CA-AA42-3C4F-BC8C-E5000F50D104}"/>
              </a:ext>
            </a:extLst>
          </p:cNvPr>
          <p:cNvCxnSpPr>
            <a:cxnSpLocks/>
          </p:cNvCxnSpPr>
          <p:nvPr/>
        </p:nvCxnSpPr>
        <p:spPr>
          <a:xfrm>
            <a:off x="4583114" y="625877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 Placeholder 4">
            <a:extLst>
              <a:ext uri="{FF2B5EF4-FFF2-40B4-BE49-F238E27FC236}">
                <a16:creationId xmlns:a16="http://schemas.microsoft.com/office/drawing/2014/main" id="{4BD19EB2-7D8F-AC41-A8B6-1914246DD12A}"/>
              </a:ext>
            </a:extLst>
          </p:cNvPr>
          <p:cNvSpPr>
            <a:spLocks noGrp="1"/>
          </p:cNvSpPr>
          <p:nvPr userDrawn="1">
            <p:ph type="body" sz="quarter" idx="15" hasCustomPrompt="1"/>
          </p:nvPr>
        </p:nvSpPr>
        <p:spPr>
          <a:xfrm>
            <a:off x="6573838" y="853214"/>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E7593565-8F64-304B-8C7E-9439401DD389}"/>
              </a:ext>
            </a:extLst>
          </p:cNvPr>
          <p:cNvSpPr>
            <a:spLocks noGrp="1"/>
          </p:cNvSpPr>
          <p:nvPr userDrawn="1">
            <p:ph type="body" sz="quarter" idx="16" hasCustomPrompt="1"/>
          </p:nvPr>
        </p:nvSpPr>
        <p:spPr>
          <a:xfrm>
            <a:off x="4739127" y="853214"/>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63" name="Text Placeholder 4">
            <a:extLst>
              <a:ext uri="{FF2B5EF4-FFF2-40B4-BE49-F238E27FC236}">
                <a16:creationId xmlns:a16="http://schemas.microsoft.com/office/drawing/2014/main" id="{A5C784BF-DD0C-4145-AFF6-60E0CD019133}"/>
              </a:ext>
            </a:extLst>
          </p:cNvPr>
          <p:cNvSpPr>
            <a:spLocks noGrp="1"/>
          </p:cNvSpPr>
          <p:nvPr userDrawn="1">
            <p:ph type="body" sz="quarter" idx="17" hasCustomPrompt="1"/>
          </p:nvPr>
        </p:nvSpPr>
        <p:spPr>
          <a:xfrm>
            <a:off x="6573838" y="3745155"/>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4" name="Text Placeholder 4">
            <a:extLst>
              <a:ext uri="{FF2B5EF4-FFF2-40B4-BE49-F238E27FC236}">
                <a16:creationId xmlns:a16="http://schemas.microsoft.com/office/drawing/2014/main" id="{2EA836EF-2EB8-5E4E-B346-EC54002F09DC}"/>
              </a:ext>
            </a:extLst>
          </p:cNvPr>
          <p:cNvSpPr>
            <a:spLocks noGrp="1"/>
          </p:cNvSpPr>
          <p:nvPr userDrawn="1">
            <p:ph type="body" sz="quarter" idx="18" hasCustomPrompt="1"/>
          </p:nvPr>
        </p:nvSpPr>
        <p:spPr>
          <a:xfrm>
            <a:off x="4739127" y="3745155"/>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14" name="Footer Placeholder 4">
            <a:extLst>
              <a:ext uri="{FF2B5EF4-FFF2-40B4-BE49-F238E27FC236}">
                <a16:creationId xmlns:a16="http://schemas.microsoft.com/office/drawing/2014/main" id="{6611CD12-3411-4A81-9E8C-BDCA5C7E737F}"/>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5" name="Slide Number Placeholder 5">
            <a:extLst>
              <a:ext uri="{FF2B5EF4-FFF2-40B4-BE49-F238E27FC236}">
                <a16:creationId xmlns:a16="http://schemas.microsoft.com/office/drawing/2014/main" id="{FEBB3A48-4E52-4A27-9CA2-92707D5471FC}"/>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6D5A150-7E2C-414D-B68B-9C94D25E39DC}"/>
              </a:ext>
            </a:extLst>
          </p:cNvPr>
          <p:cNvSpPr/>
          <p:nvPr userDrawn="1"/>
        </p:nvSpPr>
        <p:spPr bwMode="auto">
          <a:xfrm>
            <a:off x="0" y="0"/>
            <a:ext cx="43053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itle 1">
            <a:extLst>
              <a:ext uri="{FF2B5EF4-FFF2-40B4-BE49-F238E27FC236}">
                <a16:creationId xmlns:a16="http://schemas.microsoft.com/office/drawing/2014/main" id="{12AE0041-F3F5-4B38-BA5A-7E919381E285}"/>
              </a:ext>
            </a:extLst>
          </p:cNvPr>
          <p:cNvSpPr>
            <a:spLocks noGrp="1"/>
          </p:cNvSpPr>
          <p:nvPr>
            <p:ph type="title"/>
          </p:nvPr>
        </p:nvSpPr>
        <p:spPr>
          <a:xfrm>
            <a:off x="575481" y="2141575"/>
            <a:ext cx="3463119" cy="1846659"/>
          </a:xfrm>
        </p:spPr>
        <p:txBody>
          <a:bodyPr wrap="square">
            <a:spAutoFit/>
          </a:bodyPr>
          <a:lstStyle>
            <a:lvl1pPr algn="l" defTabSz="932742" rtl="0" eaLnBrk="1" latinLnBrk="0" hangingPunct="1">
              <a:lnSpc>
                <a:spcPct val="100000"/>
              </a:lnSpc>
              <a:spcBef>
                <a:spcPct val="0"/>
              </a:spcBef>
              <a:buNone/>
              <a:defRPr lang="en-US" sz="40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21" name="Text Placeholder 4">
            <a:extLst>
              <a:ext uri="{FF2B5EF4-FFF2-40B4-BE49-F238E27FC236}">
                <a16:creationId xmlns:a16="http://schemas.microsoft.com/office/drawing/2014/main" id="{5D456B66-B037-4653-AFA9-F989D2754329}"/>
              </a:ext>
            </a:extLst>
          </p:cNvPr>
          <p:cNvSpPr>
            <a:spLocks noGrp="1"/>
          </p:cNvSpPr>
          <p:nvPr>
            <p:ph type="body" sz="quarter" idx="12" hasCustomPrompt="1"/>
          </p:nvPr>
        </p:nvSpPr>
        <p:spPr>
          <a:xfrm>
            <a:off x="584201" y="4120945"/>
            <a:ext cx="346311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981258441"/>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p:nvPr>
        </p:nvSpPr>
        <p:spPr>
          <a:xfrm>
            <a:off x="584200" y="4334637"/>
            <a:ext cx="9169400"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endParaRPr lang="en-US"/>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A6196947-EDB7-4F31-A405-9AE6EFA4C47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8" name="Slide Number Placeholder 5">
            <a:extLst>
              <a:ext uri="{FF2B5EF4-FFF2-40B4-BE49-F238E27FC236}">
                <a16:creationId xmlns:a16="http://schemas.microsoft.com/office/drawing/2014/main" id="{4D2DA863-F774-4788-9D62-D8BDC08571C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65830936"/>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vider_1">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01</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4EC9115C-86E9-F143-8EB8-9CE9C70F9C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99117970"/>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02</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40025DA-5880-5949-A056-5F0F19F396D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74798329"/>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03</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30E57CC7-163C-B847-9127-71FEC21CB8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31135058"/>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_4">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04</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127E473-81C3-9141-8742-48EFD1E9E4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33995091"/>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35" name="Footer Placeholder 4">
            <a:extLst>
              <a:ext uri="{FF2B5EF4-FFF2-40B4-BE49-F238E27FC236}">
                <a16:creationId xmlns:a16="http://schemas.microsoft.com/office/drawing/2014/main" id="{8C64960A-4B61-43E6-B400-13FC4850F81A}"/>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6" name="Slide Number Placeholder 5">
            <a:extLst>
              <a:ext uri="{FF2B5EF4-FFF2-40B4-BE49-F238E27FC236}">
                <a16:creationId xmlns:a16="http://schemas.microsoft.com/office/drawing/2014/main" id="{4333FB6F-5C99-40E2-8D4E-1E9EE410072E}"/>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74BEDE68-1D2D-4A40-A3F4-F77A41DD2BC0}"/>
              </a:ext>
            </a:extLst>
          </p:cNvPr>
          <p:cNvSpPr/>
          <p:nvPr userDrawn="1"/>
        </p:nvSpPr>
        <p:spPr bwMode="auto">
          <a:xfrm>
            <a:off x="1" y="0"/>
            <a:ext cx="37084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8AAF1AEC-5837-427A-AB77-EF89A45999B0}"/>
              </a:ext>
            </a:extLst>
          </p:cNvPr>
          <p:cNvSpPr>
            <a:spLocks noGrp="1"/>
          </p:cNvSpPr>
          <p:nvPr userDrawn="1">
            <p:ph type="body" sz="quarter" idx="39" hasCustomPrompt="1"/>
          </p:nvPr>
        </p:nvSpPr>
        <p:spPr>
          <a:xfrm>
            <a:off x="571500" y="3121224"/>
            <a:ext cx="2824014" cy="615553"/>
          </a:xfrm>
        </p:spPr>
        <p:txBody>
          <a:bodyPr/>
          <a:lstStyle>
            <a:lvl1pPr marL="0" indent="0">
              <a:buNone/>
              <a:defRPr sz="4000">
                <a:solidFill>
                  <a:schemeClr val="bg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Agenda</a:t>
            </a:r>
          </a:p>
        </p:txBody>
      </p:sp>
    </p:spTree>
    <p:extLst>
      <p:ext uri="{BB962C8B-B14F-4D97-AF65-F5344CB8AC3E}">
        <p14:creationId xmlns:p14="http://schemas.microsoft.com/office/powerpoint/2010/main" val="913829801"/>
      </p:ext>
    </p:extLst>
  </p:cSld>
  <p:clrMapOvr>
    <a:masterClrMapping/>
  </p:clrMapOvr>
  <p:transition>
    <p:fade/>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_5">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05</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A9BCC3FF-9212-1A4D-B6CC-E7BAB6E3491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15783915"/>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_6">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06</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E0746CF9-0210-E241-8CC0-D4536C169E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74061126"/>
      </p:ext>
    </p:extLst>
  </p:cSld>
  <p:clrMapOvr>
    <a:masterClrMapping/>
  </p:clrMapOvr>
  <p:transition>
    <p:fad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8330118-7E69-4295-8E46-2D3C12A6145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05BBAA7F-5B33-4C2D-834A-3AA3431DEAD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63615809"/>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lank_Navy">
    <p:bg>
      <p:bgPr>
        <a:solidFill>
          <a:schemeClr val="accent2"/>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F729F02E-C568-4079-80DB-8AF35FDEB7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96A942DB-9933-4199-B223-8A9AF3F212C7}"/>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4100341"/>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979C7A1-5DB9-493E-B3C9-715A64CE0317}"/>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013BE040-8B17-4BFF-A007-D82BBBEDF8B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226111020"/>
      </p:ext>
    </p:extLst>
  </p:cSld>
  <p:clrMapOvr>
    <a:masterClrMapping/>
  </p:clrMapOvr>
  <p:transition>
    <p:fade/>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Green">
    <p:bg>
      <p:bgPr>
        <a:solidFill>
          <a:schemeClr val="accent4"/>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69CC2AF9-DDBE-4701-8765-2DD4889CA32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5B23B171-018F-4FCA-888B-6B7146E7C9C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36435931"/>
      </p:ext>
    </p:extLst>
  </p:cSld>
  <p:clrMapOvr>
    <a:masterClrMapping/>
  </p:clrMapOvr>
  <p:transition>
    <p:fade/>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_Numbered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2533A365-6B39-4527-855B-F6BC2552BB05}"/>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F34E0601-1B6B-4C1C-BC8D-DB3DC9ACA0E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99729763"/>
      </p:ext>
    </p:extLst>
  </p:cSld>
  <p:clrMapOvr>
    <a:masterClrMapping/>
  </p:clrMapOvr>
  <p:transition>
    <p:fade/>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Month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Sept</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1CB59D0E-3483-4788-94CE-219A5C05F734}"/>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26E36EA7-CB06-4ADF-8688-B244FE6316DF}"/>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63899369"/>
      </p:ext>
    </p:extLst>
  </p:cSld>
  <p:clrMapOvr>
    <a:masterClrMapping/>
  </p:clrMapOvr>
  <p:transition>
    <p:fade/>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Week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801504"/>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801504"/>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8" y="1801504"/>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8" y="1801504"/>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801504"/>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801504"/>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154179"/>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154179"/>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8" y="4154179"/>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8" y="4154179"/>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154179"/>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154179"/>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878CC1B1-AA6B-463B-A774-049792B3AC10}"/>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028E4364-080D-4863-8D44-AEE3D29D134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78813367"/>
      </p:ext>
    </p:extLst>
  </p:cSld>
  <p:clrMapOvr>
    <a:masterClrMapping/>
  </p:clrMapOvr>
  <p:transition>
    <p:fade/>
  </p:transition>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3501B1E1-4A0C-4426-8AC4-8B354CF116CE}"/>
              </a:ext>
            </a:extLst>
          </p:cNvPr>
          <p:cNvSpPr>
            <a:spLocks noGrp="1"/>
          </p:cNvSpPr>
          <p:nvPr>
            <p:ph type="body" sz="quarter" idx="10" hasCustomPrompt="1"/>
          </p:nvPr>
        </p:nvSpPr>
        <p:spPr>
          <a:xfrm>
            <a:off x="0" y="6294769"/>
            <a:ext cx="12192000" cy="563231"/>
          </a:xfrm>
          <a:solidFill>
            <a:srgbClr val="FFFF99"/>
          </a:solidFill>
        </p:spPr>
        <p:txBody>
          <a:bodyPr lIns="91440" tIns="91440" rIns="91440" bIns="91440">
            <a:noAutofit/>
          </a:bodyPr>
          <a:lstStyle>
            <a:lvl1pPr marL="0" indent="0" algn="r">
              <a:buNone/>
              <a:defRPr sz="2400"/>
            </a:lvl1pPr>
          </a:lstStyle>
          <a:p>
            <a:pPr lvl="0"/>
            <a:r>
              <a:rPr lang="en-US"/>
              <a:t>Next</a:t>
            </a:r>
          </a:p>
        </p:txBody>
      </p:sp>
    </p:spTree>
    <p:extLst>
      <p:ext uri="{BB962C8B-B14F-4D97-AF65-F5344CB8AC3E}">
        <p14:creationId xmlns:p14="http://schemas.microsoft.com/office/powerpoint/2010/main" val="728067837"/>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2"/>
                </a:solidFill>
              </a:defRPr>
            </a:lvl1pPr>
          </a:lstStyle>
          <a:p>
            <a:pPr>
              <a:defRPr/>
            </a:pPr>
            <a:r>
              <a:rPr lang="en-US"/>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38259260"/>
      </p:ext>
    </p:extLst>
  </p:cSld>
  <p:clrMapOvr>
    <a:masterClrMapping/>
  </p:clrMapOvr>
  <p:transition>
    <p:fade/>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You">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FA05CAAB-C386-EF47-9672-99832E904412}"/>
              </a:ext>
            </a:extLst>
          </p:cNvPr>
          <p:cNvSpPr>
            <a:spLocks noGrp="1"/>
          </p:cNvSpPr>
          <p:nvPr>
            <p:ph type="title" hasCustomPrompt="1"/>
          </p:nvPr>
        </p:nvSpPr>
        <p:spPr>
          <a:xfrm>
            <a:off x="584200" y="4075330"/>
            <a:ext cx="7298437" cy="1015663"/>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cxnSp>
        <p:nvCxnSpPr>
          <p:cNvPr id="6" name="Straight Connector 5">
            <a:extLst>
              <a:ext uri="{FF2B5EF4-FFF2-40B4-BE49-F238E27FC236}">
                <a16:creationId xmlns:a16="http://schemas.microsoft.com/office/drawing/2014/main" id="{88EA4229-0086-E64D-A616-33062EF62B34}"/>
              </a:ext>
            </a:extLst>
          </p:cNvPr>
          <p:cNvCxnSpPr>
            <a:cxnSpLocks/>
          </p:cNvCxnSpPr>
          <p:nvPr userDrawn="1"/>
        </p:nvCxnSpPr>
        <p:spPr>
          <a:xfrm>
            <a:off x="584200" y="6007781"/>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F990A1EA-0184-4AE1-8858-D03AFEEF9B8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0" name="Slide Number Placeholder 5">
            <a:extLst>
              <a:ext uri="{FF2B5EF4-FFF2-40B4-BE49-F238E27FC236}">
                <a16:creationId xmlns:a16="http://schemas.microsoft.com/office/drawing/2014/main" id="{162410B6-6E3D-4CB2-A003-281A600A92F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63162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00" indent="0">
              <a:buNone/>
              <a:defRPr/>
            </a:lvl3pPr>
            <a:lvl4pPr marL="448198" indent="0">
              <a:buNone/>
              <a:defRPr/>
            </a:lvl4pPr>
            <a:lvl5pPr marL="6722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3">
            <a:extLst>
              <a:ext uri="{FF2B5EF4-FFF2-40B4-BE49-F238E27FC236}">
                <a16:creationId xmlns:a16="http://schemas.microsoft.com/office/drawing/2014/main" id="{59D04B87-9EAA-FF72-FF63-1906A91363E8}"/>
              </a:ext>
            </a:extLst>
          </p:cNvPr>
          <p:cNvSpPr txBox="1">
            <a:spLocks/>
          </p:cNvSpPr>
          <p:nvPr userDrawn="1"/>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dirty="0">
                <a:solidFill>
                  <a:srgbClr val="000000"/>
                </a:solidFill>
                <a:latin typeface="Segoe UI"/>
              </a:rPr>
              <a:t>Microsoft Confidential</a:t>
            </a:r>
          </a:p>
        </p:txBody>
      </p:sp>
    </p:spTree>
    <p:extLst>
      <p:ext uri="{BB962C8B-B14F-4D97-AF65-F5344CB8AC3E}">
        <p14:creationId xmlns:p14="http://schemas.microsoft.com/office/powerpoint/2010/main" val="1946873691"/>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25756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chemeClr val="bg1"/>
                </a:solidFill>
              </a:rPr>
              <a:t>ELT layout</a:t>
            </a:r>
          </a:p>
        </p:txBody>
      </p:sp>
    </p:spTree>
    <p:extLst>
      <p:ext uri="{BB962C8B-B14F-4D97-AF65-F5344CB8AC3E}">
        <p14:creationId xmlns:p14="http://schemas.microsoft.com/office/powerpoint/2010/main" val="15712204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0" i="0">
                <a:solidFill>
                  <a:schemeClr val="bg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369332"/>
          </a:xfrm>
        </p:spPr>
        <p:txBody>
          <a:bodyPr/>
          <a:lstStyle>
            <a:lvl1pPr marL="0" indent="0" algn="l">
              <a:buNone/>
              <a:defRPr sz="2400" b="1" i="0" spc="-60" baseline="0">
                <a:solidFill>
                  <a:schemeClr val="bg1"/>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lvl1pPr>
              <a:defRPr>
                <a:solidFill>
                  <a:schemeClr val="bg1"/>
                </a:solidFill>
              </a:defRPr>
            </a:lvl1p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8792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2"/>
            <a:ext cx="12192000" cy="159067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59067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46209294"/>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Blue Bar_Placeholde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141C64-E920-4DE9-A440-152373BCBA3E}"/>
              </a:ext>
              <a:ext uri="{C183D7F6-B498-43B3-948B-1728B52AA6E4}">
                <adec:decorative xmlns:adec="http://schemas.microsoft.com/office/drawing/2017/decorative" val="1"/>
              </a:ext>
            </a:extLst>
          </p:cNvPr>
          <p:cNvSpPr/>
          <p:nvPr/>
        </p:nvSpPr>
        <p:spPr bwMode="auto">
          <a:xfrm>
            <a:off x="0" y="2"/>
            <a:ext cx="12192000" cy="14290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Content Placeholder 8">
            <a:extLst>
              <a:ext uri="{FF2B5EF4-FFF2-40B4-BE49-F238E27FC236}">
                <a16:creationId xmlns:a16="http://schemas.microsoft.com/office/drawing/2014/main" id="{42582AC2-DA98-4BCB-8380-34C382DED89F}"/>
              </a:ext>
            </a:extLst>
          </p:cNvPr>
          <p:cNvSpPr>
            <a:spLocks noGrp="1"/>
          </p:cNvSpPr>
          <p:nvPr>
            <p:ph sz="quarter" idx="10" hasCustomPrompt="1"/>
          </p:nvPr>
        </p:nvSpPr>
        <p:spPr>
          <a:xfrm>
            <a:off x="6019800" y="1871663"/>
            <a:ext cx="5600700" cy="4397375"/>
          </a:xfrm>
          <a:ln w="6350">
            <a:solidFill>
              <a:schemeClr val="bg1">
                <a:lumMod val="85000"/>
              </a:schemeClr>
            </a:solidFill>
          </a:ln>
        </p:spPr>
        <p:txBody>
          <a:bodyPr/>
          <a:lstStyle>
            <a:lvl1pPr marL="0" indent="0" algn="ctr">
              <a:buNone/>
              <a:defRPr sz="1800"/>
            </a:lvl1pPr>
          </a:lstStyle>
          <a:p>
            <a:pPr lvl="0"/>
            <a:r>
              <a:rPr lang="en-US"/>
              <a:t>Place holder for report and illustration </a:t>
            </a:r>
          </a:p>
        </p:txBody>
      </p:sp>
      <p:sp>
        <p:nvSpPr>
          <p:cNvPr id="11" name="Rectangle 10">
            <a:extLst>
              <a:ext uri="{FF2B5EF4-FFF2-40B4-BE49-F238E27FC236}">
                <a16:creationId xmlns:a16="http://schemas.microsoft.com/office/drawing/2014/main" id="{3CBE3747-AB42-4DD5-A33C-42C4A70E8A91}"/>
              </a:ext>
              <a:ext uri="{C183D7F6-B498-43B3-948B-1728B52AA6E4}">
                <adec:decorative xmlns:adec="http://schemas.microsoft.com/office/drawing/2017/decorative" val="1"/>
              </a:ext>
            </a:extLst>
          </p:cNvPr>
          <p:cNvSpPr/>
          <p:nvPr userDrawn="1"/>
        </p:nvSpPr>
        <p:spPr bwMode="auto">
          <a:xfrm>
            <a:off x="0" y="1429048"/>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62578842"/>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37091661"/>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_Subtitle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1"/>
            <a:ext cx="12192000" cy="18578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80859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43951438"/>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Image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6720842"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6720842"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5854348"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720843" y="0"/>
            <a:ext cx="5471157" cy="6858000"/>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4241814854"/>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alf Image_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p:nvPr userDrawn="1"/>
        </p:nvSpPr>
        <p:spPr bwMode="auto">
          <a:xfrm>
            <a:off x="0" y="801983"/>
            <a:ext cx="60198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p:nvPr userDrawn="1"/>
        </p:nvSpPr>
        <p:spPr bwMode="auto">
          <a:xfrm>
            <a:off x="0" y="1923213"/>
            <a:ext cx="60198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4555319" cy="553998"/>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019800" y="585788"/>
            <a:ext cx="5600700" cy="5686424"/>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11449845"/>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743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771C3853-B766-4422-BD2B-65A999523B3C}"/>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6AB66A86-D476-4B82-BD63-F20B61D610B4}"/>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35085315"/>
      </p:ext>
    </p:extLst>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 id="2147484080" r:id="rId12"/>
    <p:sldLayoutId id="2147484081" r:id="rId13"/>
    <p:sldLayoutId id="2147484082" r:id="rId14"/>
    <p:sldLayoutId id="2147484083" r:id="rId15"/>
    <p:sldLayoutId id="2147484084" r:id="rId16"/>
    <p:sldLayoutId id="2147484085" r:id="rId17"/>
    <p:sldLayoutId id="2147484086" r:id="rId18"/>
    <p:sldLayoutId id="2147484087" r:id="rId19"/>
    <p:sldLayoutId id="2147484088" r:id="rId20"/>
    <p:sldLayoutId id="2147484089" r:id="rId21"/>
    <p:sldLayoutId id="2147484090" r:id="rId22"/>
    <p:sldLayoutId id="2147484091" r:id="rId23"/>
    <p:sldLayoutId id="2147484092" r:id="rId24"/>
    <p:sldLayoutId id="2147484093" r:id="rId25"/>
    <p:sldLayoutId id="2147484094" r:id="rId26"/>
    <p:sldLayoutId id="2147484095" r:id="rId27"/>
    <p:sldLayoutId id="2147484096" r:id="rId28"/>
    <p:sldLayoutId id="2147484097" r:id="rId29"/>
    <p:sldLayoutId id="2147484098" r:id="rId30"/>
    <p:sldLayoutId id="2147484099" r:id="rId31"/>
    <p:sldLayoutId id="2147484100" r:id="rId32"/>
    <p:sldLayoutId id="2147484101" r:id="rId33"/>
    <p:sldLayoutId id="2147484102" r:id="rId34"/>
  </p:sldLayoutIdLst>
  <p:transition>
    <p:fade/>
  </p:transition>
  <p:hf hdr="0" dt="0"/>
  <p:txStyles>
    <p:title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1464">
          <p15:clr>
            <a:srgbClr val="F26B43"/>
          </p15:clr>
        </p15:guide>
        <p15:guide id="32" pos="1536">
          <p15:clr>
            <a:srgbClr val="F26B43"/>
          </p15:clr>
        </p15:guide>
        <p15:guide id="33" pos="2640">
          <p15:clr>
            <a:srgbClr val="F26B43"/>
          </p15:clr>
        </p15:guide>
        <p15:guide id="34" pos="2712">
          <p15:clr>
            <a:srgbClr val="F26B43"/>
          </p15:clr>
        </p15:guide>
        <p15:guide id="35" pos="3792">
          <p15:clr>
            <a:srgbClr val="F26B43"/>
          </p15:clr>
        </p15:guide>
        <p15:guide id="36" pos="4968">
          <p15:clr>
            <a:srgbClr val="F26B43"/>
          </p15:clr>
        </p15:guide>
        <p15:guide id="37" pos="3864">
          <p15:clr>
            <a:srgbClr val="F26B43"/>
          </p15:clr>
        </p15:guide>
        <p15:guide id="38" pos="5040">
          <p15:clr>
            <a:srgbClr val="F26B43"/>
          </p15:clr>
        </p15:guide>
        <p15:guide id="39" pos="6144">
          <p15:clr>
            <a:srgbClr val="F26B43"/>
          </p15:clr>
        </p15:guide>
        <p15:guide id="40" pos="62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34.xml"/><Relationship Id="rId1" Type="http://schemas.openxmlformats.org/officeDocument/2006/relationships/tags" Target="../tags/tag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3.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27.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1.png"/><Relationship Id="rId18" Type="http://schemas.openxmlformats.org/officeDocument/2006/relationships/image" Target="../media/image25.svg"/><Relationship Id="rId3" Type="http://schemas.openxmlformats.org/officeDocument/2006/relationships/image" Target="../media/image9.png"/><Relationship Id="rId21" Type="http://schemas.openxmlformats.org/officeDocument/2006/relationships/image" Target="../media/image36.png"/><Relationship Id="rId7" Type="http://schemas.openxmlformats.org/officeDocument/2006/relationships/image" Target="../media/image6.svg"/><Relationship Id="rId12" Type="http://schemas.openxmlformats.org/officeDocument/2006/relationships/image" Target="../media/image30.png"/><Relationship Id="rId17" Type="http://schemas.openxmlformats.org/officeDocument/2006/relationships/image" Target="../media/image24.png"/><Relationship Id="rId25" Type="http://schemas.openxmlformats.org/officeDocument/2006/relationships/image" Target="../media/image4.png"/><Relationship Id="rId2" Type="http://schemas.openxmlformats.org/officeDocument/2006/relationships/notesSlide" Target="../notesSlides/notesSlide12.xml"/><Relationship Id="rId16" Type="http://schemas.openxmlformats.org/officeDocument/2006/relationships/image" Target="../media/image33.svg"/><Relationship Id="rId20" Type="http://schemas.openxmlformats.org/officeDocument/2006/relationships/image" Target="../media/image35.svg"/><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29.svg"/><Relationship Id="rId24" Type="http://schemas.openxmlformats.org/officeDocument/2006/relationships/image" Target="../media/image39.svg"/><Relationship Id="rId5" Type="http://schemas.openxmlformats.org/officeDocument/2006/relationships/image" Target="../media/image11.png"/><Relationship Id="rId15" Type="http://schemas.openxmlformats.org/officeDocument/2006/relationships/image" Target="../media/image32.png"/><Relationship Id="rId23" Type="http://schemas.openxmlformats.org/officeDocument/2006/relationships/image" Target="../media/image38.png"/><Relationship Id="rId10" Type="http://schemas.openxmlformats.org/officeDocument/2006/relationships/image" Target="../media/image28.png"/><Relationship Id="rId19" Type="http://schemas.openxmlformats.org/officeDocument/2006/relationships/image" Target="../media/image34.png"/><Relationship Id="rId4" Type="http://schemas.openxmlformats.org/officeDocument/2006/relationships/image" Target="../media/image10.png"/><Relationship Id="rId9" Type="http://schemas.openxmlformats.org/officeDocument/2006/relationships/image" Target="../media/image8.svg"/><Relationship Id="rId14" Type="http://schemas.openxmlformats.org/officeDocument/2006/relationships/image" Target="../media/image12.png"/><Relationship Id="rId22" Type="http://schemas.openxmlformats.org/officeDocument/2006/relationships/image" Target="../media/image37.sv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6.svg"/><Relationship Id="rId12"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31.png"/><Relationship Id="rId4" Type="http://schemas.openxmlformats.org/officeDocument/2006/relationships/image" Target="../media/image10.png"/><Relationship Id="rId9" Type="http://schemas.openxmlformats.org/officeDocument/2006/relationships/image" Target="../media/image8.sv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svg"/><Relationship Id="rId12"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2.xml"/><Relationship Id="rId6" Type="http://schemas.openxmlformats.org/officeDocument/2006/relationships/image" Target="../media/image5.png"/><Relationship Id="rId11"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31.png"/><Relationship Id="rId4" Type="http://schemas.openxmlformats.org/officeDocument/2006/relationships/image" Target="../media/image10.png"/><Relationship Id="rId9" Type="http://schemas.openxmlformats.org/officeDocument/2006/relationships/image" Target="../media/image8.sv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png"/><Relationship Id="rId18" Type="http://schemas.openxmlformats.org/officeDocument/2006/relationships/image" Target="../media/image33.svg"/><Relationship Id="rId26" Type="http://schemas.openxmlformats.org/officeDocument/2006/relationships/image" Target="../media/image37.svg"/><Relationship Id="rId3" Type="http://schemas.openxmlformats.org/officeDocument/2006/relationships/image" Target="../media/image9.png"/><Relationship Id="rId21" Type="http://schemas.openxmlformats.org/officeDocument/2006/relationships/image" Target="../media/image41.png"/><Relationship Id="rId7" Type="http://schemas.openxmlformats.org/officeDocument/2006/relationships/image" Target="../media/image6.svg"/><Relationship Id="rId12" Type="http://schemas.openxmlformats.org/officeDocument/2006/relationships/image" Target="../media/image40.png"/><Relationship Id="rId17" Type="http://schemas.openxmlformats.org/officeDocument/2006/relationships/image" Target="../media/image32.png"/><Relationship Id="rId25" Type="http://schemas.openxmlformats.org/officeDocument/2006/relationships/image" Target="../media/image36.png"/><Relationship Id="rId2" Type="http://schemas.openxmlformats.org/officeDocument/2006/relationships/notesSlide" Target="../notesSlides/notesSlide15.xml"/><Relationship Id="rId16" Type="http://schemas.openxmlformats.org/officeDocument/2006/relationships/image" Target="../media/image30.png"/><Relationship Id="rId20" Type="http://schemas.openxmlformats.org/officeDocument/2006/relationships/image" Target="../media/image25.svg"/><Relationship Id="rId1" Type="http://schemas.openxmlformats.org/officeDocument/2006/relationships/slideLayout" Target="../slideLayouts/slideLayout32.xml"/><Relationship Id="rId6" Type="http://schemas.openxmlformats.org/officeDocument/2006/relationships/image" Target="../media/image5.png"/><Relationship Id="rId11" Type="http://schemas.openxmlformats.org/officeDocument/2006/relationships/image" Target="../media/image12.png"/><Relationship Id="rId24" Type="http://schemas.openxmlformats.org/officeDocument/2006/relationships/image" Target="../media/image35.svg"/><Relationship Id="rId5" Type="http://schemas.openxmlformats.org/officeDocument/2006/relationships/image" Target="../media/image11.png"/><Relationship Id="rId15" Type="http://schemas.openxmlformats.org/officeDocument/2006/relationships/image" Target="../media/image29.svg"/><Relationship Id="rId23" Type="http://schemas.openxmlformats.org/officeDocument/2006/relationships/image" Target="../media/image34.png"/><Relationship Id="rId28" Type="http://schemas.openxmlformats.org/officeDocument/2006/relationships/image" Target="../media/image39.svg"/><Relationship Id="rId10" Type="http://schemas.openxmlformats.org/officeDocument/2006/relationships/image" Target="../media/image31.png"/><Relationship Id="rId19" Type="http://schemas.openxmlformats.org/officeDocument/2006/relationships/image" Target="../media/image24.png"/><Relationship Id="rId4" Type="http://schemas.openxmlformats.org/officeDocument/2006/relationships/image" Target="../media/image10.png"/><Relationship Id="rId9" Type="http://schemas.openxmlformats.org/officeDocument/2006/relationships/image" Target="../media/image8.svg"/><Relationship Id="rId14" Type="http://schemas.openxmlformats.org/officeDocument/2006/relationships/image" Target="../media/image28.png"/><Relationship Id="rId22" Type="http://schemas.openxmlformats.org/officeDocument/2006/relationships/image" Target="../media/image42.svg"/><Relationship Id="rId27"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0.png"/><Relationship Id="rId7"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4.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hyperlink" Target="https://aka.ms/lod" TargetMode="External"/><Relationship Id="rId2" Type="http://schemas.openxmlformats.org/officeDocument/2006/relationships/notesSlide" Target="../notesSlides/notesSlide20.xml"/><Relationship Id="rId1" Type="http://schemas.openxmlformats.org/officeDocument/2006/relationships/slideLayout" Target="../slideLayouts/slideLayout3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hyperlink" Target="https://aka.ms/lod" TargetMode="External"/><Relationship Id="rId2" Type="http://schemas.openxmlformats.org/officeDocument/2006/relationships/notesSlide" Target="../notesSlides/notesSlide21.xml"/><Relationship Id="rId1" Type="http://schemas.openxmlformats.org/officeDocument/2006/relationships/slideLayout" Target="../slideLayouts/slideLayout34.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hyperlink" Target="https://office.com/" TargetMode="External"/><Relationship Id="rId2" Type="http://schemas.openxmlformats.org/officeDocument/2006/relationships/notesSlide" Target="../notesSlides/notesSlide22.xml"/><Relationship Id="rId1" Type="http://schemas.openxmlformats.org/officeDocument/2006/relationships/slideLayout" Target="../slideLayouts/slideLayout3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customXml" Target="../../customXml/item1.xml"/><Relationship Id="rId1" Type="http://schemas.openxmlformats.org/officeDocument/2006/relationships/tags" Target="../tags/tag9.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32.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32.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5.xml"/><Relationship Id="rId7" Type="http://schemas.openxmlformats.org/officeDocument/2006/relationships/image" Target="../media/image6.sv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notesSlide" Target="../notesSlides/notesSlide6.xml"/><Relationship Id="rId7"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customXml" Target="../../customXml/item40.xml"/><Relationship Id="rId1" Type="http://schemas.openxmlformats.org/officeDocument/2006/relationships/tags" Target="../tags/tag6.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customXml" Target="../../customXml/item21.xml"/><Relationship Id="rId1" Type="http://schemas.openxmlformats.org/officeDocument/2006/relationships/tags" Target="../tags/tag7.xml"/><Relationship Id="rId5" Type="http://schemas.openxmlformats.org/officeDocument/2006/relationships/image" Target="../media/image15.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3.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custData r:id="rId2"/>
            </p:custDataLst>
          </p:nvPr>
        </p:nvSpPr>
        <p:spPr>
          <a:xfrm>
            <a:off x="582042" y="2529170"/>
            <a:ext cx="10673391" cy="1661993"/>
          </a:xfrm>
        </p:spPr>
        <p:txBody>
          <a:bodyPr/>
          <a:lstStyle/>
          <a:p>
            <a:r>
              <a:rPr lang="en-US" sz="5400" dirty="0"/>
              <a:t>Building solutions with </a:t>
            </a:r>
            <a:br>
              <a:rPr lang="en-US" sz="5400" dirty="0"/>
            </a:br>
            <a:r>
              <a:rPr lang="en-US" sz="5400" dirty="0"/>
              <a:t>Dataverse for Teams</a:t>
            </a:r>
          </a:p>
        </p:txBody>
      </p:sp>
      <p:sp>
        <p:nvSpPr>
          <p:cNvPr id="6" name="Subtitle 5">
            <a:extLst>
              <a:ext uri="{FF2B5EF4-FFF2-40B4-BE49-F238E27FC236}">
                <a16:creationId xmlns:a16="http://schemas.microsoft.com/office/drawing/2014/main" id="{12808BD5-6BEE-4164-9264-E55A823F2E3D}"/>
              </a:ext>
            </a:extLst>
          </p:cNvPr>
          <p:cNvSpPr>
            <a:spLocks noGrp="1"/>
          </p:cNvSpPr>
          <p:nvPr>
            <p:ph type="body" sz="quarter" idx="12"/>
          </p:nvPr>
        </p:nvSpPr>
        <p:spPr>
          <a:xfrm>
            <a:off x="582042" y="4746567"/>
            <a:ext cx="4164583" cy="1226607"/>
          </a:xfrm>
        </p:spPr>
        <p:txBody>
          <a:bodyPr>
            <a:normAutofit/>
          </a:bodyPr>
          <a:lstStyle/>
          <a:p>
            <a:r>
              <a:rPr lang="en-US" b="1" dirty="0"/>
              <a:t>Speaker:</a:t>
            </a:r>
          </a:p>
          <a:p>
            <a:r>
              <a:rPr lang="en-US" dirty="0">
                <a:highlight>
                  <a:srgbClr val="C0C0C0"/>
                </a:highlight>
              </a:rPr>
              <a:t>&lt;FULLNAME&gt;</a:t>
            </a:r>
          </a:p>
          <a:p>
            <a:r>
              <a:rPr lang="en-US" dirty="0"/>
              <a:t>Cloud Solution Architect</a:t>
            </a:r>
          </a:p>
        </p:txBody>
      </p:sp>
    </p:spTree>
    <p:custDataLst>
      <p:tags r:id="rId1"/>
    </p:custDataLst>
    <p:extLst>
      <p:ext uri="{BB962C8B-B14F-4D97-AF65-F5344CB8AC3E}">
        <p14:creationId xmlns:p14="http://schemas.microsoft.com/office/powerpoint/2010/main" val="958331285"/>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BE872-D56D-4AEB-BCAC-AF0223C6EDE0}"/>
              </a:ext>
            </a:extLst>
          </p:cNvPr>
          <p:cNvSpPr>
            <a:spLocks noGrp="1"/>
          </p:cNvSpPr>
          <p:nvPr>
            <p:ph type="title"/>
          </p:nvPr>
        </p:nvSpPr>
        <p:spPr>
          <a:xfrm>
            <a:off x="588263" y="457200"/>
            <a:ext cx="11018520" cy="553998"/>
          </a:xfrm>
        </p:spPr>
        <p:txBody>
          <a:bodyPr wrap="square" anchor="t">
            <a:normAutofit/>
          </a:bodyPr>
          <a:lstStyle/>
          <a:p>
            <a:r>
              <a:rPr lang="en-GB" dirty="0">
                <a:solidFill>
                  <a:schemeClr val="tx2"/>
                </a:solidFill>
                <a:latin typeface="+mj-lt"/>
                <a:cs typeface="Segoe UI"/>
              </a:rPr>
              <a:t>Introduction to low-code/no-code</a:t>
            </a:r>
          </a:p>
        </p:txBody>
      </p:sp>
      <p:sp>
        <p:nvSpPr>
          <p:cNvPr id="3" name="Content Placeholder 2">
            <a:extLst>
              <a:ext uri="{FF2B5EF4-FFF2-40B4-BE49-F238E27FC236}">
                <a16:creationId xmlns:a16="http://schemas.microsoft.com/office/drawing/2014/main" id="{58213269-4593-49A6-8C8B-90DC84F84195}"/>
              </a:ext>
            </a:extLst>
          </p:cNvPr>
          <p:cNvSpPr>
            <a:spLocks noGrp="1"/>
          </p:cNvSpPr>
          <p:nvPr>
            <p:ph sz="quarter" idx="12"/>
          </p:nvPr>
        </p:nvSpPr>
        <p:spPr>
          <a:xfrm>
            <a:off x="588263" y="1625147"/>
            <a:ext cx="5530082" cy="4775653"/>
          </a:xfrm>
        </p:spPr>
        <p:txBody>
          <a:bodyPr vert="horz" wrap="square" lIns="0" tIns="0" rIns="0" bIns="0" rtlCol="0">
            <a:normAutofit/>
          </a:bodyPr>
          <a:lstStyle/>
          <a:p>
            <a:r>
              <a:rPr lang="en-GB">
                <a:solidFill>
                  <a:schemeClr val="tx1">
                    <a:lumMod val="85000"/>
                    <a:lumOff val="15000"/>
                  </a:schemeClr>
                </a:solidFill>
              </a:rPr>
              <a:t>Deliver digital solutions quickly and efficiently</a:t>
            </a:r>
          </a:p>
          <a:p>
            <a:endParaRPr lang="en-GB">
              <a:solidFill>
                <a:schemeClr val="tx1">
                  <a:lumMod val="85000"/>
                  <a:lumOff val="15000"/>
                </a:schemeClr>
              </a:solidFill>
            </a:endParaRPr>
          </a:p>
          <a:p>
            <a:r>
              <a:rPr lang="en-GB">
                <a:solidFill>
                  <a:schemeClr val="tx1">
                    <a:lumMod val="85000"/>
                    <a:lumOff val="15000"/>
                  </a:schemeClr>
                </a:solidFill>
              </a:rPr>
              <a:t>User-friendly app building experience</a:t>
            </a:r>
          </a:p>
          <a:p>
            <a:endParaRPr lang="en-GB">
              <a:solidFill>
                <a:schemeClr val="tx1">
                  <a:lumMod val="85000"/>
                  <a:lumOff val="15000"/>
                </a:schemeClr>
              </a:solidFill>
            </a:endParaRPr>
          </a:p>
          <a:p>
            <a:r>
              <a:rPr lang="en-GB">
                <a:solidFill>
                  <a:schemeClr val="tx1">
                    <a:lumMod val="85000"/>
                    <a:lumOff val="15000"/>
                  </a:schemeClr>
                </a:solidFill>
              </a:rPr>
              <a:t>Minimize administrative effort </a:t>
            </a:r>
          </a:p>
          <a:p>
            <a:endParaRPr lang="en-GB" sz="2400">
              <a:solidFill>
                <a:schemeClr val="tx1">
                  <a:lumMod val="85000"/>
                  <a:lumOff val="15000"/>
                </a:schemeClr>
              </a:solidFill>
            </a:endParaRPr>
          </a:p>
          <a:p>
            <a:endParaRPr lang="en-GB" sz="2400">
              <a:solidFill>
                <a:schemeClr val="tx1">
                  <a:lumMod val="85000"/>
                  <a:lumOff val="15000"/>
                </a:schemeClr>
              </a:solidFill>
            </a:endParaRPr>
          </a:p>
        </p:txBody>
      </p:sp>
      <p:grpSp>
        <p:nvGrpSpPr>
          <p:cNvPr id="18" name="Group 17">
            <a:extLst>
              <a:ext uri="{FF2B5EF4-FFF2-40B4-BE49-F238E27FC236}">
                <a16:creationId xmlns:a16="http://schemas.microsoft.com/office/drawing/2014/main" id="{5649C328-8870-0690-2AA2-B0F9C2BB058E}"/>
              </a:ext>
            </a:extLst>
          </p:cNvPr>
          <p:cNvGrpSpPr/>
          <p:nvPr/>
        </p:nvGrpSpPr>
        <p:grpSpPr>
          <a:xfrm>
            <a:off x="7063681" y="1938551"/>
            <a:ext cx="4967111" cy="3073108"/>
            <a:chOff x="7160136" y="2829802"/>
            <a:chExt cx="4967111" cy="3073108"/>
          </a:xfrm>
        </p:grpSpPr>
        <p:sp>
          <p:nvSpPr>
            <p:cNvPr id="5" name="Rectangle 4">
              <a:extLst>
                <a:ext uri="{FF2B5EF4-FFF2-40B4-BE49-F238E27FC236}">
                  <a16:creationId xmlns:a16="http://schemas.microsoft.com/office/drawing/2014/main" id="{F555E51F-2304-49B9-9DFA-2343B129BFC3}"/>
                </a:ext>
              </a:extLst>
            </p:cNvPr>
            <p:cNvSpPr/>
            <p:nvPr/>
          </p:nvSpPr>
          <p:spPr bwMode="auto">
            <a:xfrm>
              <a:off x="7160136" y="3582769"/>
              <a:ext cx="4425162" cy="2320141"/>
            </a:xfrm>
            <a:prstGeom prst="rect">
              <a:avLst/>
            </a:prstGeom>
            <a:gradFill flip="none" rotWithShape="1">
              <a:gsLst>
                <a:gs pos="50000">
                  <a:schemeClr val="bg1"/>
                </a:gs>
                <a:gs pos="61000">
                  <a:schemeClr val="tx2"/>
                </a:gs>
                <a:gs pos="100000">
                  <a:schemeClr val="tx2"/>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74C2B46E-2F83-4375-8BF3-27DCA86CC39D}"/>
                </a:ext>
              </a:extLst>
            </p:cNvPr>
            <p:cNvGrpSpPr/>
            <p:nvPr/>
          </p:nvGrpSpPr>
          <p:grpSpPr>
            <a:xfrm>
              <a:off x="7160136" y="2829802"/>
              <a:ext cx="739505" cy="718016"/>
              <a:chOff x="542193" y="3810450"/>
              <a:chExt cx="914400" cy="914400"/>
            </a:xfrm>
          </p:grpSpPr>
          <p:sp>
            <p:nvSpPr>
              <p:cNvPr id="32" name="Oval 31">
                <a:extLst>
                  <a:ext uri="{FF2B5EF4-FFF2-40B4-BE49-F238E27FC236}">
                    <a16:creationId xmlns:a16="http://schemas.microsoft.com/office/drawing/2014/main" id="{E1DD65B8-E98A-432D-A414-4FD85C2600A5}"/>
                  </a:ext>
                </a:extLst>
              </p:cNvPr>
              <p:cNvSpPr/>
              <p:nvPr/>
            </p:nvSpPr>
            <p:spPr bwMode="auto">
              <a:xfrm>
                <a:off x="542193" y="3810450"/>
                <a:ext cx="914400" cy="914400"/>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pic>
            <p:nvPicPr>
              <p:cNvPr id="33" name="Picture 32">
                <a:extLst>
                  <a:ext uri="{FF2B5EF4-FFF2-40B4-BE49-F238E27FC236}">
                    <a16:creationId xmlns:a16="http://schemas.microsoft.com/office/drawing/2014/main" id="{6C92437F-5A89-4EC7-9FE1-08E1FC854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01" y="3994445"/>
                <a:ext cx="555237" cy="555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784F0FC6-34FD-4C85-A96E-75EC53FC5C01}"/>
                </a:ext>
              </a:extLst>
            </p:cNvPr>
            <p:cNvGrpSpPr/>
            <p:nvPr/>
          </p:nvGrpSpPr>
          <p:grpSpPr>
            <a:xfrm>
              <a:off x="8037993" y="2838446"/>
              <a:ext cx="739505" cy="718016"/>
              <a:chOff x="547333" y="4981031"/>
              <a:chExt cx="914400" cy="914400"/>
            </a:xfrm>
          </p:grpSpPr>
          <p:sp>
            <p:nvSpPr>
              <p:cNvPr id="35" name="Oval 34">
                <a:extLst>
                  <a:ext uri="{FF2B5EF4-FFF2-40B4-BE49-F238E27FC236}">
                    <a16:creationId xmlns:a16="http://schemas.microsoft.com/office/drawing/2014/main" id="{04A50D6B-7BF4-4050-BF14-4745F246A511}"/>
                  </a:ext>
                </a:extLst>
              </p:cNvPr>
              <p:cNvSpPr/>
              <p:nvPr/>
            </p:nvSpPr>
            <p:spPr bwMode="auto">
              <a:xfrm>
                <a:off x="547333" y="4981031"/>
                <a:ext cx="914400" cy="914400"/>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pic>
            <p:nvPicPr>
              <p:cNvPr id="36" name="Picture 2">
                <a:extLst>
                  <a:ext uri="{FF2B5EF4-FFF2-40B4-BE49-F238E27FC236}">
                    <a16:creationId xmlns:a16="http://schemas.microsoft.com/office/drawing/2014/main" id="{A20D6DDF-2D41-426C-9CA5-3645757D7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639" y="5174848"/>
                <a:ext cx="526656" cy="5266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37F7ADE7-293C-73EC-E714-3C4F1F9BC477}"/>
                </a:ext>
              </a:extLst>
            </p:cNvPr>
            <p:cNvGrpSpPr/>
            <p:nvPr/>
          </p:nvGrpSpPr>
          <p:grpSpPr>
            <a:xfrm>
              <a:off x="10746344" y="2829802"/>
              <a:ext cx="739505" cy="718016"/>
              <a:chOff x="10746344" y="2829802"/>
              <a:chExt cx="739505" cy="718016"/>
            </a:xfrm>
          </p:grpSpPr>
          <p:sp>
            <p:nvSpPr>
              <p:cNvPr id="39" name="Oval 38">
                <a:extLst>
                  <a:ext uri="{FF2B5EF4-FFF2-40B4-BE49-F238E27FC236}">
                    <a16:creationId xmlns:a16="http://schemas.microsoft.com/office/drawing/2014/main" id="{EE8F535F-3620-45E1-902E-A19087F2FE99}"/>
                  </a:ext>
                </a:extLst>
              </p:cNvPr>
              <p:cNvSpPr/>
              <p:nvPr/>
            </p:nvSpPr>
            <p:spPr bwMode="auto">
              <a:xfrm>
                <a:off x="10746344" y="2829802"/>
                <a:ext cx="739505" cy="718016"/>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pic>
            <p:nvPicPr>
              <p:cNvPr id="40" name="Picture 2">
                <a:extLst>
                  <a:ext uri="{FF2B5EF4-FFF2-40B4-BE49-F238E27FC236}">
                    <a16:creationId xmlns:a16="http://schemas.microsoft.com/office/drawing/2014/main" id="{25EAE713-DF6D-4C73-995B-BE42D55DFE9C}"/>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10891129" y="2962972"/>
                <a:ext cx="429852" cy="4298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D57BF102-7BA0-4FFF-8DFB-7DA8E0CF4DBE}"/>
                </a:ext>
              </a:extLst>
            </p:cNvPr>
            <p:cNvGrpSpPr/>
            <p:nvPr/>
          </p:nvGrpSpPr>
          <p:grpSpPr>
            <a:xfrm>
              <a:off x="8953240" y="2838402"/>
              <a:ext cx="739505" cy="718016"/>
              <a:chOff x="9192507" y="2675659"/>
              <a:chExt cx="914400" cy="914400"/>
            </a:xfrm>
          </p:grpSpPr>
          <p:sp>
            <p:nvSpPr>
              <p:cNvPr id="9" name="Oval 8">
                <a:extLst>
                  <a:ext uri="{FF2B5EF4-FFF2-40B4-BE49-F238E27FC236}">
                    <a16:creationId xmlns:a16="http://schemas.microsoft.com/office/drawing/2014/main" id="{7AB90090-BFC8-49D9-8607-C34D03DF3B4A}"/>
                  </a:ext>
                </a:extLst>
              </p:cNvPr>
              <p:cNvSpPr/>
              <p:nvPr/>
            </p:nvSpPr>
            <p:spPr bwMode="auto">
              <a:xfrm>
                <a:off x="9192507" y="2675659"/>
                <a:ext cx="914400" cy="914400"/>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42" name="Picture 2">
                <a:extLst>
                  <a:ext uri="{FF2B5EF4-FFF2-40B4-BE49-F238E27FC236}">
                    <a16:creationId xmlns:a16="http://schemas.microsoft.com/office/drawing/2014/main" id="{3C598A84-8308-4EC4-97A9-BED5B6C983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66320" y="2862976"/>
                <a:ext cx="566024" cy="56602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Graphic 7">
              <a:extLst>
                <a:ext uri="{FF2B5EF4-FFF2-40B4-BE49-F238E27FC236}">
                  <a16:creationId xmlns:a16="http://schemas.microsoft.com/office/drawing/2014/main" id="{3A3244E3-2733-E86C-4973-7AC52DAE60A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45575" y="4619208"/>
              <a:ext cx="650618" cy="650618"/>
            </a:xfrm>
            <a:prstGeom prst="rect">
              <a:avLst/>
            </a:prstGeom>
          </p:spPr>
        </p:pic>
        <p:grpSp>
          <p:nvGrpSpPr>
            <p:cNvPr id="12" name="Group 11">
              <a:extLst>
                <a:ext uri="{FF2B5EF4-FFF2-40B4-BE49-F238E27FC236}">
                  <a16:creationId xmlns:a16="http://schemas.microsoft.com/office/drawing/2014/main" id="{E7B1BA57-991D-AEBE-7D73-9B7E41CDA58C}"/>
                </a:ext>
              </a:extLst>
            </p:cNvPr>
            <p:cNvGrpSpPr/>
            <p:nvPr/>
          </p:nvGrpSpPr>
          <p:grpSpPr>
            <a:xfrm>
              <a:off x="9831097" y="2838402"/>
              <a:ext cx="739505" cy="718016"/>
              <a:chOff x="542193" y="2711986"/>
              <a:chExt cx="914400" cy="914400"/>
            </a:xfrm>
          </p:grpSpPr>
          <p:sp>
            <p:nvSpPr>
              <p:cNvPr id="13" name="Oval 12">
                <a:extLst>
                  <a:ext uri="{FF2B5EF4-FFF2-40B4-BE49-F238E27FC236}">
                    <a16:creationId xmlns:a16="http://schemas.microsoft.com/office/drawing/2014/main" id="{5E334F70-AA3B-ADF3-4F79-725A89316153}"/>
                  </a:ext>
                </a:extLst>
              </p:cNvPr>
              <p:cNvSpPr/>
              <p:nvPr/>
            </p:nvSpPr>
            <p:spPr bwMode="auto">
              <a:xfrm>
                <a:off x="542193" y="2711986"/>
                <a:ext cx="914400" cy="914400"/>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pic>
            <p:nvPicPr>
              <p:cNvPr id="14" name="Picture 2">
                <a:extLst>
                  <a:ext uri="{FF2B5EF4-FFF2-40B4-BE49-F238E27FC236}">
                    <a16:creationId xmlns:a16="http://schemas.microsoft.com/office/drawing/2014/main" id="{31AEFB2C-2F45-6383-74F7-B1E51CB611F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3266" y="2881579"/>
                <a:ext cx="547422" cy="54742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3D35E8E4-B922-4BA5-A10A-48627004504B}"/>
                </a:ext>
              </a:extLst>
            </p:cNvPr>
            <p:cNvSpPr txBox="1"/>
            <p:nvPr/>
          </p:nvSpPr>
          <p:spPr>
            <a:xfrm flipH="1">
              <a:off x="7160136" y="4750869"/>
              <a:ext cx="4967111" cy="615553"/>
            </a:xfrm>
            <a:prstGeom prst="rect">
              <a:avLst/>
            </a:prstGeom>
            <a:noFill/>
          </p:spPr>
          <p:txBody>
            <a:bodyPr wrap="square" lIns="0" tIns="0" rIns="0" bIns="0" rtlCol="0">
              <a:spAutoFit/>
            </a:bodyPr>
            <a:lstStyle/>
            <a:p>
              <a:pPr algn="ctr"/>
              <a:r>
                <a:rPr lang="en-US" sz="2000" b="1" dirty="0">
                  <a:solidFill>
                    <a:schemeClr val="tx1">
                      <a:lumMod val="85000"/>
                      <a:lumOff val="15000"/>
                    </a:schemeClr>
                  </a:solidFill>
                </a:rPr>
                <a:t>Microsoft Power Platform</a:t>
              </a:r>
              <a:r>
                <a:rPr lang="ru-RU" sz="2000" b="1" dirty="0">
                  <a:solidFill>
                    <a:schemeClr val="tx1">
                      <a:lumMod val="85000"/>
                      <a:lumOff val="15000"/>
                    </a:schemeClr>
                  </a:solidFill>
                </a:rPr>
                <a:t> </a:t>
              </a:r>
              <a:br>
                <a:rPr lang="en-US" sz="2000" b="1" dirty="0">
                  <a:solidFill>
                    <a:schemeClr val="tx1">
                      <a:lumMod val="85000"/>
                      <a:lumOff val="15000"/>
                    </a:schemeClr>
                  </a:solidFill>
                </a:rPr>
              </a:br>
              <a:endParaRPr lang="en-US" sz="2000" b="1" dirty="0">
                <a:solidFill>
                  <a:schemeClr val="tx1">
                    <a:lumMod val="85000"/>
                    <a:lumOff val="15000"/>
                  </a:schemeClr>
                </a:solidFill>
              </a:endParaRPr>
            </a:p>
          </p:txBody>
        </p:sp>
      </p:grpSp>
    </p:spTree>
    <p:extLst>
      <p:ext uri="{BB962C8B-B14F-4D97-AF65-F5344CB8AC3E}">
        <p14:creationId xmlns:p14="http://schemas.microsoft.com/office/powerpoint/2010/main" val="3674963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5D5D-E520-4571-8568-FDB9579BEEF4}"/>
              </a:ext>
            </a:extLst>
          </p:cNvPr>
          <p:cNvSpPr>
            <a:spLocks noGrp="1"/>
          </p:cNvSpPr>
          <p:nvPr>
            <p:ph type="title"/>
          </p:nvPr>
        </p:nvSpPr>
        <p:spPr>
          <a:xfrm>
            <a:off x="586740" y="330865"/>
            <a:ext cx="11018520" cy="1107996"/>
          </a:xfrm>
        </p:spPr>
        <p:txBody>
          <a:bodyPr/>
          <a:lstStyle/>
          <a:p>
            <a:r>
              <a:rPr lang="en-GB" dirty="0">
                <a:cs typeface="Segoe UI"/>
              </a:rPr>
              <a:t>Microsoft Teams Integration </a:t>
            </a:r>
            <a:br>
              <a:rPr lang="en-GB" dirty="0">
                <a:cs typeface="Segoe UI"/>
              </a:rPr>
            </a:br>
            <a:r>
              <a:rPr lang="en-GB" dirty="0">
                <a:cs typeface="Segoe UI"/>
              </a:rPr>
              <a:t>with Microsoft Power Platform </a:t>
            </a:r>
          </a:p>
        </p:txBody>
      </p:sp>
      <p:sp>
        <p:nvSpPr>
          <p:cNvPr id="8" name="Rectangle 7">
            <a:extLst>
              <a:ext uri="{FF2B5EF4-FFF2-40B4-BE49-F238E27FC236}">
                <a16:creationId xmlns:a16="http://schemas.microsoft.com/office/drawing/2014/main" id="{5A1A1A9F-4D26-4D3E-802F-5BD21821A5DA}"/>
              </a:ext>
              <a:ext uri="{C183D7F6-B498-43B3-948B-1728B52AA6E4}">
                <adec:decorative xmlns:adec="http://schemas.microsoft.com/office/drawing/2017/decorative" val="1"/>
              </a:ext>
            </a:extLst>
          </p:cNvPr>
          <p:cNvSpPr/>
          <p:nvPr/>
        </p:nvSpPr>
        <p:spPr bwMode="auto">
          <a:xfrm>
            <a:off x="0" y="3846286"/>
            <a:ext cx="12192000" cy="30117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lumMod val="85000"/>
                  <a:lumOff val="15000"/>
                </a:schemeClr>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AA73E3EF-0780-446A-94C2-EDB9DD8A2688}"/>
              </a:ext>
              <a:ext uri="{C183D7F6-B498-43B3-948B-1728B52AA6E4}">
                <adec:decorative xmlns:adec="http://schemas.microsoft.com/office/drawing/2017/decorative" val="1"/>
              </a:ext>
            </a:extLst>
          </p:cNvPr>
          <p:cNvGrpSpPr/>
          <p:nvPr/>
        </p:nvGrpSpPr>
        <p:grpSpPr>
          <a:xfrm>
            <a:off x="6643596" y="2019827"/>
            <a:ext cx="4233864" cy="3977681"/>
            <a:chOff x="5681300" y="1715049"/>
            <a:chExt cx="4800964" cy="4510467"/>
          </a:xfrm>
        </p:grpSpPr>
        <p:sp>
          <p:nvSpPr>
            <p:cNvPr id="10" name="Oval 9">
              <a:extLst>
                <a:ext uri="{FF2B5EF4-FFF2-40B4-BE49-F238E27FC236}">
                  <a16:creationId xmlns:a16="http://schemas.microsoft.com/office/drawing/2014/main" id="{67C2ABD7-E190-4876-A26D-3FB12A25285E}"/>
                </a:ext>
                <a:ext uri="{C183D7F6-B498-43B3-948B-1728B52AA6E4}">
                  <adec:decorative xmlns:adec="http://schemas.microsoft.com/office/drawing/2017/decorative" val="1"/>
                </a:ext>
              </a:extLst>
            </p:cNvPr>
            <p:cNvSpPr/>
            <p:nvPr/>
          </p:nvSpPr>
          <p:spPr bwMode="auto">
            <a:xfrm>
              <a:off x="6647546" y="2409374"/>
              <a:ext cx="2873826" cy="287382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lumMod val="85000"/>
                    <a:lumOff val="15000"/>
                  </a:schemeClr>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3134E8F0-0CAD-4885-9A7F-A4FBAE5A57D6}"/>
                </a:ext>
                <a:ext uri="{C183D7F6-B498-43B3-948B-1728B52AA6E4}">
                  <adec:decorative xmlns:adec="http://schemas.microsoft.com/office/drawing/2017/decorative" val="1"/>
                </a:ext>
              </a:extLst>
            </p:cNvPr>
            <p:cNvSpPr/>
            <p:nvPr/>
          </p:nvSpPr>
          <p:spPr bwMode="auto">
            <a:xfrm>
              <a:off x="6821716" y="2583544"/>
              <a:ext cx="2525486" cy="2525484"/>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lumMod val="85000"/>
                    <a:lumOff val="15000"/>
                  </a:schemeClr>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AF7791A0-A1BA-4A5D-B24A-E1FCD2DB6816}"/>
                </a:ext>
                <a:ext uri="{C183D7F6-B498-43B3-948B-1728B52AA6E4}">
                  <adec:decorative xmlns:adec="http://schemas.microsoft.com/office/drawing/2017/decorative" val="1"/>
                </a:ext>
              </a:extLst>
            </p:cNvPr>
            <p:cNvSpPr/>
            <p:nvPr/>
          </p:nvSpPr>
          <p:spPr bwMode="auto">
            <a:xfrm>
              <a:off x="6974116" y="2735943"/>
              <a:ext cx="2220685" cy="2220685"/>
            </a:xfrm>
            <a:prstGeom prst="ellipse">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lumMod val="85000"/>
                    <a:lumOff val="15000"/>
                  </a:schemeClr>
                </a:solidFill>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2A069E31-0A3E-4FE9-B412-61007F32000B}"/>
                </a:ext>
                <a:ext uri="{C183D7F6-B498-43B3-948B-1728B52AA6E4}">
                  <adec:decorative xmlns:adec="http://schemas.microsoft.com/office/drawing/2017/decorative" val="1"/>
                </a:ext>
              </a:extLst>
            </p:cNvPr>
            <p:cNvSpPr/>
            <p:nvPr/>
          </p:nvSpPr>
          <p:spPr>
            <a:xfrm>
              <a:off x="5967290" y="3846286"/>
              <a:ext cx="4224568" cy="2112895"/>
            </a:xfrm>
            <a:custGeom>
              <a:avLst/>
              <a:gdLst>
                <a:gd name="connsiteX0" fmla="*/ 3294698 w 3294697"/>
                <a:gd name="connsiteY0" fmla="*/ 0 h 1647825"/>
                <a:gd name="connsiteX1" fmla="*/ 1646873 w 3294697"/>
                <a:gd name="connsiteY1" fmla="*/ 1647825 h 1647825"/>
                <a:gd name="connsiteX2" fmla="*/ 0 w 3294697"/>
                <a:gd name="connsiteY2" fmla="*/ 0 h 1647825"/>
              </a:gdLst>
              <a:ahLst/>
              <a:cxnLst>
                <a:cxn ang="0">
                  <a:pos x="connsiteX0" y="connsiteY0"/>
                </a:cxn>
                <a:cxn ang="0">
                  <a:pos x="connsiteX1" y="connsiteY1"/>
                </a:cxn>
                <a:cxn ang="0">
                  <a:pos x="connsiteX2" y="connsiteY2"/>
                </a:cxn>
              </a:cxnLst>
              <a:rect l="l" t="t" r="r" b="b"/>
              <a:pathLst>
                <a:path w="3294697" h="1647825">
                  <a:moveTo>
                    <a:pt x="3294698" y="0"/>
                  </a:moveTo>
                  <a:cubicBezTo>
                    <a:pt x="3294698" y="909638"/>
                    <a:pt x="2557463" y="1647825"/>
                    <a:pt x="1646873" y="1647825"/>
                  </a:cubicBezTo>
                  <a:cubicBezTo>
                    <a:pt x="736283" y="1647825"/>
                    <a:pt x="0" y="909638"/>
                    <a:pt x="0" y="0"/>
                  </a:cubicBezTo>
                </a:path>
              </a:pathLst>
            </a:custGeom>
            <a:noFill/>
            <a:ln w="28575" cap="flat">
              <a:solidFill>
                <a:srgbClr val="1D304E"/>
              </a:solidFill>
              <a:prstDash val="solid"/>
              <a:miter/>
            </a:ln>
          </p:spPr>
          <p:txBody>
            <a:bodyPr rtlCol="0" anchor="ctr"/>
            <a:lstStyle/>
            <a:p>
              <a:endParaRPr lang="en-US">
                <a:solidFill>
                  <a:schemeClr val="tx1">
                    <a:lumMod val="85000"/>
                    <a:lumOff val="15000"/>
                  </a:schemeClr>
                </a:solidFill>
              </a:endParaRPr>
            </a:p>
          </p:txBody>
        </p:sp>
        <p:sp>
          <p:nvSpPr>
            <p:cNvPr id="14" name="Freeform: Shape 13">
              <a:extLst>
                <a:ext uri="{FF2B5EF4-FFF2-40B4-BE49-F238E27FC236}">
                  <a16:creationId xmlns:a16="http://schemas.microsoft.com/office/drawing/2014/main" id="{CB0C78D9-590D-4F96-B211-2A65F11131FF}"/>
                </a:ext>
              </a:extLst>
            </p:cNvPr>
            <p:cNvSpPr/>
            <p:nvPr/>
          </p:nvSpPr>
          <p:spPr bwMode="auto">
            <a:xfrm>
              <a:off x="6974115" y="3846287"/>
              <a:ext cx="2220686" cy="1110343"/>
            </a:xfrm>
            <a:custGeom>
              <a:avLst/>
              <a:gdLst>
                <a:gd name="connsiteX0" fmla="*/ 0 w 2220686"/>
                <a:gd name="connsiteY0" fmla="*/ 0 h 1110343"/>
                <a:gd name="connsiteX1" fmla="*/ 2220686 w 2220686"/>
                <a:gd name="connsiteY1" fmla="*/ 0 h 1110343"/>
                <a:gd name="connsiteX2" fmla="*/ 1110343 w 2220686"/>
                <a:gd name="connsiteY2" fmla="*/ 1110343 h 1110343"/>
                <a:gd name="connsiteX3" fmla="*/ 0 w 2220686"/>
                <a:gd name="connsiteY3" fmla="*/ 0 h 1110343"/>
              </a:gdLst>
              <a:ahLst/>
              <a:cxnLst>
                <a:cxn ang="0">
                  <a:pos x="connsiteX0" y="connsiteY0"/>
                </a:cxn>
                <a:cxn ang="0">
                  <a:pos x="connsiteX1" y="connsiteY1"/>
                </a:cxn>
                <a:cxn ang="0">
                  <a:pos x="connsiteX2" y="connsiteY2"/>
                </a:cxn>
                <a:cxn ang="0">
                  <a:pos x="connsiteX3" y="connsiteY3"/>
                </a:cxn>
              </a:cxnLst>
              <a:rect l="l" t="t" r="r" b="b"/>
              <a:pathLst>
                <a:path w="2220686" h="1110343">
                  <a:moveTo>
                    <a:pt x="0" y="0"/>
                  </a:moveTo>
                  <a:lnTo>
                    <a:pt x="2220686" y="0"/>
                  </a:lnTo>
                  <a:cubicBezTo>
                    <a:pt x="2220686" y="613226"/>
                    <a:pt x="1723569" y="1110343"/>
                    <a:pt x="1110343" y="1110343"/>
                  </a:cubicBezTo>
                  <a:cubicBezTo>
                    <a:pt x="497117" y="1110343"/>
                    <a:pt x="0" y="613226"/>
                    <a:pt x="0" y="0"/>
                  </a:cubicBezTo>
                  <a:close/>
                </a:path>
              </a:pathLst>
            </a:custGeom>
            <a:solidFill>
              <a:srgbClr val="1B2C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lumMod val="85000"/>
                    <a:lumOff val="15000"/>
                  </a:schemeClr>
                </a:solidFill>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CED51ABE-8CA5-4603-A737-F90966035AE1}"/>
                </a:ext>
                <a:ext uri="{C183D7F6-B498-43B3-948B-1728B52AA6E4}">
                  <adec:decorative xmlns:adec="http://schemas.microsoft.com/office/drawing/2017/decorative" val="1"/>
                </a:ext>
              </a:extLst>
            </p:cNvPr>
            <p:cNvSpPr>
              <a:spLocks noChangeAspect="1"/>
            </p:cNvSpPr>
            <p:nvPr/>
          </p:nvSpPr>
          <p:spPr bwMode="auto">
            <a:xfrm>
              <a:off x="6821716" y="3846286"/>
              <a:ext cx="2525486" cy="1262743"/>
            </a:xfrm>
            <a:custGeom>
              <a:avLst/>
              <a:gdLst>
                <a:gd name="connsiteX0" fmla="*/ 152399 w 2525486"/>
                <a:gd name="connsiteY0" fmla="*/ 1 h 1262743"/>
                <a:gd name="connsiteX1" fmla="*/ 1262742 w 2525486"/>
                <a:gd name="connsiteY1" fmla="*/ 1110344 h 1262743"/>
                <a:gd name="connsiteX2" fmla="*/ 2373085 w 2525486"/>
                <a:gd name="connsiteY2" fmla="*/ 1 h 1262743"/>
                <a:gd name="connsiteX3" fmla="*/ 0 w 2525486"/>
                <a:gd name="connsiteY3" fmla="*/ 0 h 1262743"/>
                <a:gd name="connsiteX4" fmla="*/ 2525486 w 2525486"/>
                <a:gd name="connsiteY4" fmla="*/ 0 h 1262743"/>
                <a:gd name="connsiteX5" fmla="*/ 1262743 w 2525486"/>
                <a:gd name="connsiteY5" fmla="*/ 1262743 h 1262743"/>
                <a:gd name="connsiteX6" fmla="*/ 0 w 2525486"/>
                <a:gd name="connsiteY6" fmla="*/ 0 h 126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5486" h="1262743">
                  <a:moveTo>
                    <a:pt x="152399" y="1"/>
                  </a:moveTo>
                  <a:cubicBezTo>
                    <a:pt x="152399" y="613227"/>
                    <a:pt x="649516" y="1110344"/>
                    <a:pt x="1262742" y="1110344"/>
                  </a:cubicBezTo>
                  <a:cubicBezTo>
                    <a:pt x="1875968" y="1110344"/>
                    <a:pt x="2373085" y="613227"/>
                    <a:pt x="2373085" y="1"/>
                  </a:cubicBezTo>
                  <a:close/>
                  <a:moveTo>
                    <a:pt x="0" y="0"/>
                  </a:moveTo>
                  <a:lnTo>
                    <a:pt x="2525486" y="0"/>
                  </a:lnTo>
                  <a:cubicBezTo>
                    <a:pt x="2525486" y="697394"/>
                    <a:pt x="1960137" y="1262743"/>
                    <a:pt x="1262743" y="1262743"/>
                  </a:cubicBezTo>
                  <a:cubicBezTo>
                    <a:pt x="565349" y="1262743"/>
                    <a:pt x="0" y="697394"/>
                    <a:pt x="0" y="0"/>
                  </a:cubicBezTo>
                  <a:close/>
                </a:path>
              </a:pathLst>
            </a:custGeom>
            <a:solidFill>
              <a:srgbClr val="1F32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lumMod val="85000"/>
                    <a:lumOff val="15000"/>
                  </a:schemeClr>
                </a:soli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74AC4D07-3A49-498E-B793-49D1A015D538}"/>
                </a:ext>
              </a:extLst>
            </p:cNvPr>
            <p:cNvSpPr>
              <a:spLocks noChangeAspect="1"/>
            </p:cNvSpPr>
            <p:nvPr/>
          </p:nvSpPr>
          <p:spPr bwMode="auto">
            <a:xfrm>
              <a:off x="6647546" y="3846286"/>
              <a:ext cx="2873826" cy="1436913"/>
            </a:xfrm>
            <a:custGeom>
              <a:avLst/>
              <a:gdLst>
                <a:gd name="connsiteX0" fmla="*/ 0 w 2873826"/>
                <a:gd name="connsiteY0" fmla="*/ 0 h 1436913"/>
                <a:gd name="connsiteX1" fmla="*/ 174170 w 2873826"/>
                <a:gd name="connsiteY1" fmla="*/ 0 h 1436913"/>
                <a:gd name="connsiteX2" fmla="*/ 1436913 w 2873826"/>
                <a:gd name="connsiteY2" fmla="*/ 1262743 h 1436913"/>
                <a:gd name="connsiteX3" fmla="*/ 2699656 w 2873826"/>
                <a:gd name="connsiteY3" fmla="*/ 0 h 1436913"/>
                <a:gd name="connsiteX4" fmla="*/ 2873826 w 2873826"/>
                <a:gd name="connsiteY4" fmla="*/ 0 h 1436913"/>
                <a:gd name="connsiteX5" fmla="*/ 1436913 w 2873826"/>
                <a:gd name="connsiteY5" fmla="*/ 1436913 h 1436913"/>
                <a:gd name="connsiteX6" fmla="*/ 0 w 2873826"/>
                <a:gd name="connsiteY6" fmla="*/ 0 h 143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3826" h="1436913">
                  <a:moveTo>
                    <a:pt x="0" y="0"/>
                  </a:moveTo>
                  <a:lnTo>
                    <a:pt x="174170" y="0"/>
                  </a:lnTo>
                  <a:cubicBezTo>
                    <a:pt x="174170" y="697394"/>
                    <a:pt x="739519" y="1262743"/>
                    <a:pt x="1436913" y="1262743"/>
                  </a:cubicBezTo>
                  <a:cubicBezTo>
                    <a:pt x="2134307" y="1262743"/>
                    <a:pt x="2699656" y="697394"/>
                    <a:pt x="2699656" y="0"/>
                  </a:cubicBezTo>
                  <a:lnTo>
                    <a:pt x="2873826" y="0"/>
                  </a:lnTo>
                  <a:cubicBezTo>
                    <a:pt x="2873826" y="793586"/>
                    <a:pt x="2230499" y="1436913"/>
                    <a:pt x="1436913" y="1436913"/>
                  </a:cubicBezTo>
                  <a:cubicBezTo>
                    <a:pt x="643327" y="1436913"/>
                    <a:pt x="0" y="793586"/>
                    <a:pt x="0" y="0"/>
                  </a:cubicBezTo>
                  <a:close/>
                </a:path>
              </a:pathLst>
            </a:custGeom>
            <a:solidFill>
              <a:srgbClr val="2135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lumMod val="85000"/>
                    <a:lumOff val="15000"/>
                  </a:schemeClr>
                </a:soli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82101E9B-2D66-4311-9651-5EE0DCB51C63}"/>
                </a:ext>
              </a:extLst>
            </p:cNvPr>
            <p:cNvSpPr/>
            <p:nvPr/>
          </p:nvSpPr>
          <p:spPr>
            <a:xfrm>
              <a:off x="6175820" y="4504621"/>
              <a:ext cx="1011559" cy="226620"/>
            </a:xfrm>
            <a:custGeom>
              <a:avLst/>
              <a:gdLst>
                <a:gd name="connsiteX0" fmla="*/ 870526 w 870526"/>
                <a:gd name="connsiteY0" fmla="*/ 0 h 195023"/>
                <a:gd name="connsiteX1" fmla="*/ 676592 w 870526"/>
                <a:gd name="connsiteY1" fmla="*/ 195024 h 195023"/>
                <a:gd name="connsiteX2" fmla="*/ 0 w 870526"/>
                <a:gd name="connsiteY2" fmla="*/ 195024 h 195023"/>
              </a:gdLst>
              <a:ahLst/>
              <a:cxnLst>
                <a:cxn ang="0">
                  <a:pos x="connsiteX0" y="connsiteY0"/>
                </a:cxn>
                <a:cxn ang="0">
                  <a:pos x="connsiteX1" y="connsiteY1"/>
                </a:cxn>
                <a:cxn ang="0">
                  <a:pos x="connsiteX2" y="connsiteY2"/>
                </a:cxn>
              </a:cxnLst>
              <a:rect l="l" t="t" r="r" b="b"/>
              <a:pathLst>
                <a:path w="870526" h="195023">
                  <a:moveTo>
                    <a:pt x="870526" y="0"/>
                  </a:moveTo>
                  <a:lnTo>
                    <a:pt x="676592" y="195024"/>
                  </a:lnTo>
                  <a:lnTo>
                    <a:pt x="0" y="195024"/>
                  </a:lnTo>
                </a:path>
              </a:pathLst>
            </a:custGeom>
            <a:noFill/>
            <a:ln w="28575" cap="flat">
              <a:solidFill>
                <a:srgbClr val="FFC000"/>
              </a:solidFill>
              <a:prstDash val="solid"/>
              <a:miter/>
            </a:ln>
          </p:spPr>
          <p:txBody>
            <a:bodyPr rtlCol="0" anchor="ctr"/>
            <a:lstStyle/>
            <a:p>
              <a:endParaRPr lang="en-US">
                <a:solidFill>
                  <a:schemeClr val="tx1">
                    <a:lumMod val="85000"/>
                    <a:lumOff val="15000"/>
                  </a:schemeClr>
                </a:solidFill>
              </a:endParaRPr>
            </a:p>
          </p:txBody>
        </p:sp>
        <p:sp>
          <p:nvSpPr>
            <p:cNvPr id="18" name="Freeform: Shape 17">
              <a:extLst>
                <a:ext uri="{FF2B5EF4-FFF2-40B4-BE49-F238E27FC236}">
                  <a16:creationId xmlns:a16="http://schemas.microsoft.com/office/drawing/2014/main" id="{9BA4339F-094E-46FB-B6A6-A6BEFDAF0F9B}"/>
                </a:ext>
              </a:extLst>
            </p:cNvPr>
            <p:cNvSpPr/>
            <p:nvPr/>
          </p:nvSpPr>
          <p:spPr>
            <a:xfrm>
              <a:off x="7187379" y="3846285"/>
              <a:ext cx="714041" cy="658335"/>
            </a:xfrm>
            <a:custGeom>
              <a:avLst/>
              <a:gdLst>
                <a:gd name="connsiteX0" fmla="*/ 614489 w 614488"/>
                <a:gd name="connsiteY0" fmla="*/ 0 h 566549"/>
                <a:gd name="connsiteX1" fmla="*/ 614489 w 614488"/>
                <a:gd name="connsiteY1" fmla="*/ 287633 h 566549"/>
                <a:gd name="connsiteX2" fmla="*/ 0 w 614488"/>
                <a:gd name="connsiteY2" fmla="*/ 287633 h 566549"/>
                <a:gd name="connsiteX3" fmla="*/ 0 w 614488"/>
                <a:gd name="connsiteY3" fmla="*/ 566550 h 566549"/>
              </a:gdLst>
              <a:ahLst/>
              <a:cxnLst>
                <a:cxn ang="0">
                  <a:pos x="connsiteX0" y="connsiteY0"/>
                </a:cxn>
                <a:cxn ang="0">
                  <a:pos x="connsiteX1" y="connsiteY1"/>
                </a:cxn>
                <a:cxn ang="0">
                  <a:pos x="connsiteX2" y="connsiteY2"/>
                </a:cxn>
                <a:cxn ang="0">
                  <a:pos x="connsiteX3" y="connsiteY3"/>
                </a:cxn>
              </a:cxnLst>
              <a:rect l="l" t="t" r="r" b="b"/>
              <a:pathLst>
                <a:path w="614488" h="566549">
                  <a:moveTo>
                    <a:pt x="614489" y="0"/>
                  </a:moveTo>
                  <a:lnTo>
                    <a:pt x="614489" y="287633"/>
                  </a:lnTo>
                  <a:lnTo>
                    <a:pt x="0" y="287633"/>
                  </a:lnTo>
                  <a:lnTo>
                    <a:pt x="0" y="566550"/>
                  </a:lnTo>
                </a:path>
              </a:pathLst>
            </a:custGeom>
            <a:noFill/>
            <a:ln w="19050" cap="flat">
              <a:solidFill>
                <a:srgbClr val="FFC000">
                  <a:alpha val="20000"/>
                </a:srgb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lumMod val="85000"/>
                    <a:lumOff val="15000"/>
                  </a:schemeClr>
                </a:solidFill>
              </a:endParaRPr>
            </a:p>
          </p:txBody>
        </p:sp>
        <p:sp>
          <p:nvSpPr>
            <p:cNvPr id="19" name="Freeform: Shape 18">
              <a:extLst>
                <a:ext uri="{FF2B5EF4-FFF2-40B4-BE49-F238E27FC236}">
                  <a16:creationId xmlns:a16="http://schemas.microsoft.com/office/drawing/2014/main" id="{EE07AB13-2D90-425C-BFCA-08551E80BB97}"/>
                </a:ext>
              </a:extLst>
            </p:cNvPr>
            <p:cNvSpPr/>
            <p:nvPr/>
          </p:nvSpPr>
          <p:spPr>
            <a:xfrm>
              <a:off x="7350695" y="3846286"/>
              <a:ext cx="670995" cy="834314"/>
            </a:xfrm>
            <a:custGeom>
              <a:avLst/>
              <a:gdLst>
                <a:gd name="connsiteX0" fmla="*/ 0 w 577445"/>
                <a:gd name="connsiteY0" fmla="*/ 717993 h 717993"/>
                <a:gd name="connsiteX1" fmla="*/ 0 w 577445"/>
                <a:gd name="connsiteY1" fmla="*/ 429271 h 717993"/>
                <a:gd name="connsiteX2" fmla="*/ 577445 w 577445"/>
                <a:gd name="connsiteY2" fmla="*/ 429271 h 717993"/>
                <a:gd name="connsiteX3" fmla="*/ 577445 w 577445"/>
                <a:gd name="connsiteY3" fmla="*/ 0 h 717993"/>
              </a:gdLst>
              <a:ahLst/>
              <a:cxnLst>
                <a:cxn ang="0">
                  <a:pos x="connsiteX0" y="connsiteY0"/>
                </a:cxn>
                <a:cxn ang="0">
                  <a:pos x="connsiteX1" y="connsiteY1"/>
                </a:cxn>
                <a:cxn ang="0">
                  <a:pos x="connsiteX2" y="connsiteY2"/>
                </a:cxn>
                <a:cxn ang="0">
                  <a:pos x="connsiteX3" y="connsiteY3"/>
                </a:cxn>
              </a:cxnLst>
              <a:rect l="l" t="t" r="r" b="b"/>
              <a:pathLst>
                <a:path w="577445" h="717993">
                  <a:moveTo>
                    <a:pt x="0" y="717993"/>
                  </a:moveTo>
                  <a:lnTo>
                    <a:pt x="0" y="429271"/>
                  </a:lnTo>
                  <a:lnTo>
                    <a:pt x="577445" y="429271"/>
                  </a:lnTo>
                  <a:lnTo>
                    <a:pt x="577445" y="0"/>
                  </a:lnTo>
                </a:path>
              </a:pathLst>
            </a:custGeom>
            <a:noFill/>
            <a:ln w="19050" cap="flat">
              <a:solidFill>
                <a:srgbClr val="742774">
                  <a:alpha val="80000"/>
                </a:srgb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lumMod val="85000"/>
                    <a:lumOff val="15000"/>
                  </a:schemeClr>
                </a:solidFill>
              </a:endParaRPr>
            </a:p>
          </p:txBody>
        </p:sp>
        <p:sp>
          <p:nvSpPr>
            <p:cNvPr id="20" name="Freeform: Shape 19">
              <a:extLst>
                <a:ext uri="{FF2B5EF4-FFF2-40B4-BE49-F238E27FC236}">
                  <a16:creationId xmlns:a16="http://schemas.microsoft.com/office/drawing/2014/main" id="{FDD351BE-3DC5-4E46-96E2-449B604FF8B0}"/>
                </a:ext>
              </a:extLst>
            </p:cNvPr>
            <p:cNvSpPr/>
            <p:nvPr/>
          </p:nvSpPr>
          <p:spPr>
            <a:xfrm>
              <a:off x="7124093" y="4680598"/>
              <a:ext cx="226619" cy="955852"/>
            </a:xfrm>
            <a:custGeom>
              <a:avLst/>
              <a:gdLst>
                <a:gd name="connsiteX0" fmla="*/ 0 w 195023"/>
                <a:gd name="connsiteY0" fmla="*/ 822587 h 822586"/>
                <a:gd name="connsiteX1" fmla="*/ 0 w 195023"/>
                <a:gd name="connsiteY1" fmla="*/ 195024 h 822586"/>
                <a:gd name="connsiteX2" fmla="*/ 195024 w 195023"/>
                <a:gd name="connsiteY2" fmla="*/ 0 h 822586"/>
              </a:gdLst>
              <a:ahLst/>
              <a:cxnLst>
                <a:cxn ang="0">
                  <a:pos x="connsiteX0" y="connsiteY0"/>
                </a:cxn>
                <a:cxn ang="0">
                  <a:pos x="connsiteX1" y="connsiteY1"/>
                </a:cxn>
                <a:cxn ang="0">
                  <a:pos x="connsiteX2" y="connsiteY2"/>
                </a:cxn>
              </a:cxnLst>
              <a:rect l="l" t="t" r="r" b="b"/>
              <a:pathLst>
                <a:path w="195023" h="822586">
                  <a:moveTo>
                    <a:pt x="0" y="822587"/>
                  </a:moveTo>
                  <a:lnTo>
                    <a:pt x="0" y="195024"/>
                  </a:lnTo>
                  <a:lnTo>
                    <a:pt x="195024" y="0"/>
                  </a:lnTo>
                </a:path>
              </a:pathLst>
            </a:custGeom>
            <a:noFill/>
            <a:ln w="28575" cap="flat">
              <a:solidFill>
                <a:srgbClr val="742774"/>
              </a:solidFill>
              <a:prstDash val="solid"/>
              <a:miter/>
            </a:ln>
          </p:spPr>
          <p:txBody>
            <a:bodyPr rtlCol="0" anchor="ctr"/>
            <a:lstStyle/>
            <a:p>
              <a:endParaRPr lang="en-US">
                <a:solidFill>
                  <a:schemeClr val="tx1">
                    <a:lumMod val="85000"/>
                    <a:lumOff val="15000"/>
                  </a:schemeClr>
                </a:solidFill>
              </a:endParaRPr>
            </a:p>
          </p:txBody>
        </p:sp>
        <p:sp>
          <p:nvSpPr>
            <p:cNvPr id="21" name="Freeform: Shape 20">
              <a:extLst>
                <a:ext uri="{FF2B5EF4-FFF2-40B4-BE49-F238E27FC236}">
                  <a16:creationId xmlns:a16="http://schemas.microsoft.com/office/drawing/2014/main" id="{A541290A-0802-46C1-8FEA-34E16001297C}"/>
                </a:ext>
              </a:extLst>
            </p:cNvPr>
            <p:cNvSpPr/>
            <p:nvPr/>
          </p:nvSpPr>
          <p:spPr>
            <a:xfrm flipH="1">
              <a:off x="8977656" y="4504621"/>
              <a:ext cx="1011559" cy="226620"/>
            </a:xfrm>
            <a:custGeom>
              <a:avLst/>
              <a:gdLst>
                <a:gd name="connsiteX0" fmla="*/ 870526 w 870526"/>
                <a:gd name="connsiteY0" fmla="*/ 0 h 195023"/>
                <a:gd name="connsiteX1" fmla="*/ 676592 w 870526"/>
                <a:gd name="connsiteY1" fmla="*/ 195024 h 195023"/>
                <a:gd name="connsiteX2" fmla="*/ 0 w 870526"/>
                <a:gd name="connsiteY2" fmla="*/ 195024 h 195023"/>
              </a:gdLst>
              <a:ahLst/>
              <a:cxnLst>
                <a:cxn ang="0">
                  <a:pos x="connsiteX0" y="connsiteY0"/>
                </a:cxn>
                <a:cxn ang="0">
                  <a:pos x="connsiteX1" y="connsiteY1"/>
                </a:cxn>
                <a:cxn ang="0">
                  <a:pos x="connsiteX2" y="connsiteY2"/>
                </a:cxn>
              </a:cxnLst>
              <a:rect l="l" t="t" r="r" b="b"/>
              <a:pathLst>
                <a:path w="870526" h="195023">
                  <a:moveTo>
                    <a:pt x="870526" y="0"/>
                  </a:moveTo>
                  <a:lnTo>
                    <a:pt x="676592" y="195024"/>
                  </a:lnTo>
                  <a:lnTo>
                    <a:pt x="0" y="195024"/>
                  </a:lnTo>
                </a:path>
              </a:pathLst>
            </a:custGeom>
            <a:noFill/>
            <a:ln w="28575" cap="flat">
              <a:solidFill>
                <a:srgbClr val="14848F"/>
              </a:solidFill>
              <a:prstDash val="solid"/>
              <a:miter/>
            </a:ln>
          </p:spPr>
          <p:txBody>
            <a:bodyPr rtlCol="0" anchor="ctr"/>
            <a:lstStyle/>
            <a:p>
              <a:endParaRPr lang="en-US">
                <a:solidFill>
                  <a:schemeClr val="tx1">
                    <a:lumMod val="85000"/>
                    <a:lumOff val="15000"/>
                  </a:schemeClr>
                </a:solidFill>
              </a:endParaRPr>
            </a:p>
          </p:txBody>
        </p:sp>
        <p:sp>
          <p:nvSpPr>
            <p:cNvPr id="22" name="Freeform: Shape 21">
              <a:extLst>
                <a:ext uri="{FF2B5EF4-FFF2-40B4-BE49-F238E27FC236}">
                  <a16:creationId xmlns:a16="http://schemas.microsoft.com/office/drawing/2014/main" id="{AC5D8084-0B7E-4D77-864F-1B1CF53F8332}"/>
                </a:ext>
              </a:extLst>
            </p:cNvPr>
            <p:cNvSpPr/>
            <p:nvPr/>
          </p:nvSpPr>
          <p:spPr>
            <a:xfrm flipH="1">
              <a:off x="8263616" y="3846285"/>
              <a:ext cx="714041" cy="658335"/>
            </a:xfrm>
            <a:custGeom>
              <a:avLst/>
              <a:gdLst>
                <a:gd name="connsiteX0" fmla="*/ 614489 w 614488"/>
                <a:gd name="connsiteY0" fmla="*/ 0 h 566549"/>
                <a:gd name="connsiteX1" fmla="*/ 614489 w 614488"/>
                <a:gd name="connsiteY1" fmla="*/ 287633 h 566549"/>
                <a:gd name="connsiteX2" fmla="*/ 0 w 614488"/>
                <a:gd name="connsiteY2" fmla="*/ 287633 h 566549"/>
                <a:gd name="connsiteX3" fmla="*/ 0 w 614488"/>
                <a:gd name="connsiteY3" fmla="*/ 566550 h 566549"/>
              </a:gdLst>
              <a:ahLst/>
              <a:cxnLst>
                <a:cxn ang="0">
                  <a:pos x="connsiteX0" y="connsiteY0"/>
                </a:cxn>
                <a:cxn ang="0">
                  <a:pos x="connsiteX1" y="connsiteY1"/>
                </a:cxn>
                <a:cxn ang="0">
                  <a:pos x="connsiteX2" y="connsiteY2"/>
                </a:cxn>
                <a:cxn ang="0">
                  <a:pos x="connsiteX3" y="connsiteY3"/>
                </a:cxn>
              </a:cxnLst>
              <a:rect l="l" t="t" r="r" b="b"/>
              <a:pathLst>
                <a:path w="614488" h="566549">
                  <a:moveTo>
                    <a:pt x="614489" y="0"/>
                  </a:moveTo>
                  <a:lnTo>
                    <a:pt x="614489" y="287633"/>
                  </a:lnTo>
                  <a:lnTo>
                    <a:pt x="0" y="287633"/>
                  </a:lnTo>
                  <a:lnTo>
                    <a:pt x="0" y="566550"/>
                  </a:lnTo>
                </a:path>
              </a:pathLst>
            </a:custGeom>
            <a:noFill/>
            <a:ln w="19050" cap="flat">
              <a:solidFill>
                <a:srgbClr val="14848F">
                  <a:alpha val="20000"/>
                </a:srgb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lumMod val="85000"/>
                    <a:lumOff val="15000"/>
                  </a:schemeClr>
                </a:solidFill>
              </a:endParaRPr>
            </a:p>
          </p:txBody>
        </p:sp>
        <p:sp>
          <p:nvSpPr>
            <p:cNvPr id="23" name="Freeform: Shape 22">
              <a:extLst>
                <a:ext uri="{FF2B5EF4-FFF2-40B4-BE49-F238E27FC236}">
                  <a16:creationId xmlns:a16="http://schemas.microsoft.com/office/drawing/2014/main" id="{0D00692B-5DF8-4298-9915-257BDF1CEB66}"/>
                </a:ext>
              </a:extLst>
            </p:cNvPr>
            <p:cNvSpPr/>
            <p:nvPr/>
          </p:nvSpPr>
          <p:spPr>
            <a:xfrm flipH="1">
              <a:off x="8143345" y="3846286"/>
              <a:ext cx="670995" cy="834314"/>
            </a:xfrm>
            <a:custGeom>
              <a:avLst/>
              <a:gdLst>
                <a:gd name="connsiteX0" fmla="*/ 0 w 577445"/>
                <a:gd name="connsiteY0" fmla="*/ 717993 h 717993"/>
                <a:gd name="connsiteX1" fmla="*/ 0 w 577445"/>
                <a:gd name="connsiteY1" fmla="*/ 429271 h 717993"/>
                <a:gd name="connsiteX2" fmla="*/ 577445 w 577445"/>
                <a:gd name="connsiteY2" fmla="*/ 429271 h 717993"/>
                <a:gd name="connsiteX3" fmla="*/ 577445 w 577445"/>
                <a:gd name="connsiteY3" fmla="*/ 0 h 717993"/>
              </a:gdLst>
              <a:ahLst/>
              <a:cxnLst>
                <a:cxn ang="0">
                  <a:pos x="connsiteX0" y="connsiteY0"/>
                </a:cxn>
                <a:cxn ang="0">
                  <a:pos x="connsiteX1" y="connsiteY1"/>
                </a:cxn>
                <a:cxn ang="0">
                  <a:pos x="connsiteX2" y="connsiteY2"/>
                </a:cxn>
                <a:cxn ang="0">
                  <a:pos x="connsiteX3" y="connsiteY3"/>
                </a:cxn>
              </a:cxnLst>
              <a:rect l="l" t="t" r="r" b="b"/>
              <a:pathLst>
                <a:path w="577445" h="717993">
                  <a:moveTo>
                    <a:pt x="0" y="717993"/>
                  </a:moveTo>
                  <a:lnTo>
                    <a:pt x="0" y="429271"/>
                  </a:lnTo>
                  <a:lnTo>
                    <a:pt x="577445" y="429271"/>
                  </a:lnTo>
                  <a:lnTo>
                    <a:pt x="577445" y="0"/>
                  </a:lnTo>
                </a:path>
              </a:pathLst>
            </a:custGeom>
            <a:noFill/>
            <a:ln w="19050" cap="flat">
              <a:solidFill>
                <a:srgbClr val="287EFF">
                  <a:alpha val="20000"/>
                </a:srgb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lumMod val="85000"/>
                    <a:lumOff val="15000"/>
                  </a:schemeClr>
                </a:solidFill>
              </a:endParaRPr>
            </a:p>
          </p:txBody>
        </p:sp>
        <p:sp>
          <p:nvSpPr>
            <p:cNvPr id="24" name="Freeform: Shape 23">
              <a:extLst>
                <a:ext uri="{FF2B5EF4-FFF2-40B4-BE49-F238E27FC236}">
                  <a16:creationId xmlns:a16="http://schemas.microsoft.com/office/drawing/2014/main" id="{3FCAABDF-BD61-4738-8092-BD018490602F}"/>
                </a:ext>
              </a:extLst>
            </p:cNvPr>
            <p:cNvSpPr/>
            <p:nvPr/>
          </p:nvSpPr>
          <p:spPr>
            <a:xfrm flipH="1">
              <a:off x="8814323" y="4680598"/>
              <a:ext cx="226619" cy="955852"/>
            </a:xfrm>
            <a:custGeom>
              <a:avLst/>
              <a:gdLst>
                <a:gd name="connsiteX0" fmla="*/ 0 w 195023"/>
                <a:gd name="connsiteY0" fmla="*/ 822587 h 822586"/>
                <a:gd name="connsiteX1" fmla="*/ 0 w 195023"/>
                <a:gd name="connsiteY1" fmla="*/ 195024 h 822586"/>
                <a:gd name="connsiteX2" fmla="*/ 195024 w 195023"/>
                <a:gd name="connsiteY2" fmla="*/ 0 h 822586"/>
              </a:gdLst>
              <a:ahLst/>
              <a:cxnLst>
                <a:cxn ang="0">
                  <a:pos x="connsiteX0" y="connsiteY0"/>
                </a:cxn>
                <a:cxn ang="0">
                  <a:pos x="connsiteX1" y="connsiteY1"/>
                </a:cxn>
                <a:cxn ang="0">
                  <a:pos x="connsiteX2" y="connsiteY2"/>
                </a:cxn>
              </a:cxnLst>
              <a:rect l="l" t="t" r="r" b="b"/>
              <a:pathLst>
                <a:path w="195023" h="822586">
                  <a:moveTo>
                    <a:pt x="0" y="822587"/>
                  </a:moveTo>
                  <a:lnTo>
                    <a:pt x="0" y="195024"/>
                  </a:lnTo>
                  <a:lnTo>
                    <a:pt x="195024" y="0"/>
                  </a:lnTo>
                </a:path>
              </a:pathLst>
            </a:custGeom>
            <a:noFill/>
            <a:ln w="28575" cap="flat">
              <a:solidFill>
                <a:srgbClr val="287EFF"/>
              </a:solidFill>
              <a:prstDash val="solid"/>
              <a:miter/>
            </a:ln>
          </p:spPr>
          <p:txBody>
            <a:bodyPr rtlCol="0" anchor="ctr"/>
            <a:lstStyle/>
            <a:p>
              <a:endParaRPr lang="en-US">
                <a:solidFill>
                  <a:schemeClr val="tx1">
                    <a:lumMod val="85000"/>
                    <a:lumOff val="15000"/>
                  </a:schemeClr>
                </a:solidFill>
              </a:endParaRPr>
            </a:p>
          </p:txBody>
        </p:sp>
        <p:grpSp>
          <p:nvGrpSpPr>
            <p:cNvPr id="25" name="Group 24">
              <a:extLst>
                <a:ext uri="{FF2B5EF4-FFF2-40B4-BE49-F238E27FC236}">
                  <a16:creationId xmlns:a16="http://schemas.microsoft.com/office/drawing/2014/main" id="{0AE970EC-EE83-47AD-9AEB-B715EB03A8C1}"/>
                </a:ext>
              </a:extLst>
            </p:cNvPr>
            <p:cNvGrpSpPr/>
            <p:nvPr/>
          </p:nvGrpSpPr>
          <p:grpSpPr>
            <a:xfrm>
              <a:off x="5855195" y="1715049"/>
              <a:ext cx="4481319" cy="2131238"/>
              <a:chOff x="5050314" y="2851665"/>
              <a:chExt cx="2091373" cy="994621"/>
            </a:xfrm>
          </p:grpSpPr>
          <p:grpSp>
            <p:nvGrpSpPr>
              <p:cNvPr id="38" name="Graphic 72">
                <a:extLst>
                  <a:ext uri="{FF2B5EF4-FFF2-40B4-BE49-F238E27FC236}">
                    <a16:creationId xmlns:a16="http://schemas.microsoft.com/office/drawing/2014/main" id="{C2014E6A-6CA7-4DC1-BDAA-F303FB4D6DF3}"/>
                  </a:ext>
                </a:extLst>
              </p:cNvPr>
              <p:cNvGrpSpPr/>
              <p:nvPr/>
            </p:nvGrpSpPr>
            <p:grpSpPr>
              <a:xfrm>
                <a:off x="5848482" y="2851665"/>
                <a:ext cx="1293205" cy="994621"/>
                <a:chOff x="8468995" y="3076014"/>
                <a:chExt cx="1881187" cy="1446847"/>
              </a:xfrm>
            </p:grpSpPr>
            <p:sp>
              <p:nvSpPr>
                <p:cNvPr id="93" name="Freeform: Shape 92">
                  <a:extLst>
                    <a:ext uri="{FF2B5EF4-FFF2-40B4-BE49-F238E27FC236}">
                      <a16:creationId xmlns:a16="http://schemas.microsoft.com/office/drawing/2014/main" id="{06CA75FD-2C46-43F1-9C4E-51EF0344EAD4}"/>
                    </a:ext>
                  </a:extLst>
                </p:cNvPr>
                <p:cNvSpPr/>
                <p:nvPr/>
              </p:nvSpPr>
              <p:spPr>
                <a:xfrm>
                  <a:off x="8468995" y="3076014"/>
                  <a:ext cx="1881187" cy="1446847"/>
                </a:xfrm>
                <a:custGeom>
                  <a:avLst/>
                  <a:gdLst>
                    <a:gd name="connsiteX0" fmla="*/ 1881188 w 1881187"/>
                    <a:gd name="connsiteY0" fmla="*/ 1075373 h 1446847"/>
                    <a:gd name="connsiteX1" fmla="*/ 1881188 w 1881187"/>
                    <a:gd name="connsiteY1" fmla="*/ 47625 h 1446847"/>
                    <a:gd name="connsiteX2" fmla="*/ 1833563 w 1881187"/>
                    <a:gd name="connsiteY2" fmla="*/ 0 h 1446847"/>
                    <a:gd name="connsiteX3" fmla="*/ 47625 w 1881187"/>
                    <a:gd name="connsiteY3" fmla="*/ 0 h 1446847"/>
                    <a:gd name="connsiteX4" fmla="*/ 0 w 1881187"/>
                    <a:gd name="connsiteY4" fmla="*/ 47625 h 1446847"/>
                    <a:gd name="connsiteX5" fmla="*/ 0 w 1881187"/>
                    <a:gd name="connsiteY5" fmla="*/ 1075373 h 1446847"/>
                    <a:gd name="connsiteX6" fmla="*/ 47625 w 1881187"/>
                    <a:gd name="connsiteY6" fmla="*/ 1122998 h 1446847"/>
                    <a:gd name="connsiteX7" fmla="*/ 899160 w 1881187"/>
                    <a:gd name="connsiteY7" fmla="*/ 1122998 h 1446847"/>
                    <a:gd name="connsiteX8" fmla="*/ 899160 w 1881187"/>
                    <a:gd name="connsiteY8" fmla="*/ 1406843 h 1446847"/>
                    <a:gd name="connsiteX9" fmla="*/ 581025 w 1881187"/>
                    <a:gd name="connsiteY9" fmla="*/ 1406843 h 1446847"/>
                    <a:gd name="connsiteX10" fmla="*/ 581025 w 1881187"/>
                    <a:gd name="connsiteY10" fmla="*/ 1446848 h 1446847"/>
                    <a:gd name="connsiteX11" fmla="*/ 1300163 w 1881187"/>
                    <a:gd name="connsiteY11" fmla="*/ 1446848 h 1446847"/>
                    <a:gd name="connsiteX12" fmla="*/ 1300163 w 1881187"/>
                    <a:gd name="connsiteY12" fmla="*/ 1406843 h 1446847"/>
                    <a:gd name="connsiteX13" fmla="*/ 982028 w 1881187"/>
                    <a:gd name="connsiteY13" fmla="*/ 1406843 h 1446847"/>
                    <a:gd name="connsiteX14" fmla="*/ 982028 w 1881187"/>
                    <a:gd name="connsiteY14" fmla="*/ 1122998 h 1446847"/>
                    <a:gd name="connsiteX15" fmla="*/ 1833563 w 1881187"/>
                    <a:gd name="connsiteY15" fmla="*/ 1122998 h 1446847"/>
                    <a:gd name="connsiteX16" fmla="*/ 1881188 w 1881187"/>
                    <a:gd name="connsiteY16" fmla="*/ 1075373 h 1446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1187" h="1446847">
                      <a:moveTo>
                        <a:pt x="1881188" y="1075373"/>
                      </a:moveTo>
                      <a:lnTo>
                        <a:pt x="1881188" y="47625"/>
                      </a:lnTo>
                      <a:cubicBezTo>
                        <a:pt x="1881188" y="20955"/>
                        <a:pt x="1860233" y="0"/>
                        <a:pt x="1833563" y="0"/>
                      </a:cubicBezTo>
                      <a:lnTo>
                        <a:pt x="47625" y="0"/>
                      </a:lnTo>
                      <a:cubicBezTo>
                        <a:pt x="20955" y="0"/>
                        <a:pt x="0" y="20955"/>
                        <a:pt x="0" y="47625"/>
                      </a:cubicBezTo>
                      <a:lnTo>
                        <a:pt x="0" y="1075373"/>
                      </a:lnTo>
                      <a:cubicBezTo>
                        <a:pt x="0" y="1102043"/>
                        <a:pt x="20955" y="1122998"/>
                        <a:pt x="47625" y="1122998"/>
                      </a:cubicBezTo>
                      <a:lnTo>
                        <a:pt x="899160" y="1122998"/>
                      </a:lnTo>
                      <a:lnTo>
                        <a:pt x="899160" y="1406843"/>
                      </a:lnTo>
                      <a:lnTo>
                        <a:pt x="581025" y="1406843"/>
                      </a:lnTo>
                      <a:lnTo>
                        <a:pt x="581025" y="1446848"/>
                      </a:lnTo>
                      <a:lnTo>
                        <a:pt x="1300163" y="1446848"/>
                      </a:lnTo>
                      <a:lnTo>
                        <a:pt x="1300163" y="1406843"/>
                      </a:lnTo>
                      <a:lnTo>
                        <a:pt x="982028" y="1406843"/>
                      </a:lnTo>
                      <a:lnTo>
                        <a:pt x="982028" y="1122998"/>
                      </a:lnTo>
                      <a:lnTo>
                        <a:pt x="1833563" y="1122998"/>
                      </a:lnTo>
                      <a:cubicBezTo>
                        <a:pt x="1860233" y="1122998"/>
                        <a:pt x="1881188" y="1102043"/>
                        <a:pt x="1881188" y="1075373"/>
                      </a:cubicBezTo>
                    </a:path>
                  </a:pathLst>
                </a:custGeom>
                <a:solidFill>
                  <a:srgbClr val="5239BD"/>
                </a:solidFill>
                <a:ln w="9525" cap="flat">
                  <a:noFill/>
                  <a:prstDash val="solid"/>
                  <a:miter/>
                </a:ln>
              </p:spPr>
              <p:txBody>
                <a:bodyPr rtlCol="0" anchor="ctr"/>
                <a:lstStyle/>
                <a:p>
                  <a:endParaRPr lang="en-US">
                    <a:solidFill>
                      <a:schemeClr val="tx1">
                        <a:lumMod val="85000"/>
                        <a:lumOff val="15000"/>
                      </a:schemeClr>
                    </a:solidFill>
                  </a:endParaRPr>
                </a:p>
              </p:txBody>
            </p:sp>
            <p:sp>
              <p:nvSpPr>
                <p:cNvPr id="94" name="Freeform: Shape 93">
                  <a:extLst>
                    <a:ext uri="{FF2B5EF4-FFF2-40B4-BE49-F238E27FC236}">
                      <a16:creationId xmlns:a16="http://schemas.microsoft.com/office/drawing/2014/main" id="{D9CF85AA-33CA-4D08-9065-8229C27DBE26}"/>
                    </a:ext>
                  </a:extLst>
                </p:cNvPr>
                <p:cNvSpPr/>
                <p:nvPr/>
              </p:nvSpPr>
              <p:spPr>
                <a:xfrm>
                  <a:off x="8468995" y="3076014"/>
                  <a:ext cx="566737" cy="566737"/>
                </a:xfrm>
                <a:custGeom>
                  <a:avLst/>
                  <a:gdLst>
                    <a:gd name="connsiteX0" fmla="*/ 0 w 566737"/>
                    <a:gd name="connsiteY0" fmla="*/ 47625 h 566737"/>
                    <a:gd name="connsiteX1" fmla="*/ 0 w 566737"/>
                    <a:gd name="connsiteY1" fmla="*/ 566738 h 566737"/>
                    <a:gd name="connsiteX2" fmla="*/ 566738 w 566737"/>
                    <a:gd name="connsiteY2" fmla="*/ 0 h 566737"/>
                    <a:gd name="connsiteX3" fmla="*/ 47625 w 566737"/>
                    <a:gd name="connsiteY3" fmla="*/ 0 h 566737"/>
                    <a:gd name="connsiteX4" fmla="*/ 0 w 566737"/>
                    <a:gd name="connsiteY4" fmla="*/ 47625 h 566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737" h="566737">
                      <a:moveTo>
                        <a:pt x="0" y="47625"/>
                      </a:moveTo>
                      <a:lnTo>
                        <a:pt x="0" y="566738"/>
                      </a:lnTo>
                      <a:lnTo>
                        <a:pt x="566738" y="0"/>
                      </a:lnTo>
                      <a:lnTo>
                        <a:pt x="47625" y="0"/>
                      </a:lnTo>
                      <a:cubicBezTo>
                        <a:pt x="20955" y="0"/>
                        <a:pt x="0" y="20955"/>
                        <a:pt x="0" y="47625"/>
                      </a:cubicBezTo>
                    </a:path>
                  </a:pathLst>
                </a:custGeom>
                <a:solidFill>
                  <a:srgbClr val="5239C6"/>
                </a:solidFill>
                <a:ln w="9525" cap="flat">
                  <a:noFill/>
                  <a:prstDash val="solid"/>
                  <a:miter/>
                </a:ln>
              </p:spPr>
              <p:txBody>
                <a:bodyPr rtlCol="0" anchor="ctr"/>
                <a:lstStyle/>
                <a:p>
                  <a:endParaRPr lang="en-US">
                    <a:solidFill>
                      <a:schemeClr val="tx1">
                        <a:lumMod val="85000"/>
                        <a:lumOff val="15000"/>
                      </a:schemeClr>
                    </a:solidFill>
                  </a:endParaRPr>
                </a:p>
              </p:txBody>
            </p:sp>
            <p:sp>
              <p:nvSpPr>
                <p:cNvPr id="95" name="Freeform: Shape 94">
                  <a:extLst>
                    <a:ext uri="{FF2B5EF4-FFF2-40B4-BE49-F238E27FC236}">
                      <a16:creationId xmlns:a16="http://schemas.microsoft.com/office/drawing/2014/main" id="{ADEA1176-D98B-4826-98E9-20757A00C516}"/>
                    </a:ext>
                  </a:extLst>
                </p:cNvPr>
                <p:cNvSpPr/>
                <p:nvPr/>
              </p:nvSpPr>
              <p:spPr>
                <a:xfrm>
                  <a:off x="8548052" y="3153166"/>
                  <a:ext cx="1723072" cy="953452"/>
                </a:xfrm>
                <a:custGeom>
                  <a:avLst/>
                  <a:gdLst>
                    <a:gd name="connsiteX0" fmla="*/ 0 w 1723072"/>
                    <a:gd name="connsiteY0" fmla="*/ 0 h 953452"/>
                    <a:gd name="connsiteX1" fmla="*/ 1723073 w 1723072"/>
                    <a:gd name="connsiteY1" fmla="*/ 0 h 953452"/>
                    <a:gd name="connsiteX2" fmla="*/ 1723073 w 1723072"/>
                    <a:gd name="connsiteY2" fmla="*/ 953453 h 953452"/>
                    <a:gd name="connsiteX3" fmla="*/ 0 w 1723072"/>
                    <a:gd name="connsiteY3" fmla="*/ 953453 h 953452"/>
                  </a:gdLst>
                  <a:ahLst/>
                  <a:cxnLst>
                    <a:cxn ang="0">
                      <a:pos x="connsiteX0" y="connsiteY0"/>
                    </a:cxn>
                    <a:cxn ang="0">
                      <a:pos x="connsiteX1" y="connsiteY1"/>
                    </a:cxn>
                    <a:cxn ang="0">
                      <a:pos x="connsiteX2" y="connsiteY2"/>
                    </a:cxn>
                    <a:cxn ang="0">
                      <a:pos x="connsiteX3" y="connsiteY3"/>
                    </a:cxn>
                  </a:cxnLst>
                  <a:rect l="l" t="t" r="r" b="b"/>
                  <a:pathLst>
                    <a:path w="1723072" h="953452">
                      <a:moveTo>
                        <a:pt x="0" y="0"/>
                      </a:moveTo>
                      <a:lnTo>
                        <a:pt x="1723073" y="0"/>
                      </a:lnTo>
                      <a:lnTo>
                        <a:pt x="1723073" y="953453"/>
                      </a:lnTo>
                      <a:lnTo>
                        <a:pt x="0" y="953453"/>
                      </a:lnTo>
                      <a:close/>
                    </a:path>
                  </a:pathLst>
                </a:custGeom>
                <a:solidFill>
                  <a:srgbClr val="FFFFFF"/>
                </a:solidFill>
                <a:ln w="9525" cap="flat">
                  <a:noFill/>
                  <a:prstDash val="solid"/>
                  <a:miter/>
                </a:ln>
              </p:spPr>
              <p:txBody>
                <a:bodyPr rtlCol="0" anchor="ctr"/>
                <a:lstStyle/>
                <a:p>
                  <a:endParaRPr lang="en-US">
                    <a:solidFill>
                      <a:schemeClr val="tx1">
                        <a:lumMod val="85000"/>
                        <a:lumOff val="15000"/>
                      </a:schemeClr>
                    </a:solidFill>
                  </a:endParaRPr>
                </a:p>
              </p:txBody>
            </p:sp>
          </p:grpSp>
          <p:grpSp>
            <p:nvGrpSpPr>
              <p:cNvPr id="39" name="Group 38">
                <a:extLst>
                  <a:ext uri="{FF2B5EF4-FFF2-40B4-BE49-F238E27FC236}">
                    <a16:creationId xmlns:a16="http://schemas.microsoft.com/office/drawing/2014/main" id="{9F432BC2-5AFB-4F00-A770-553811189B0C}"/>
                  </a:ext>
                </a:extLst>
              </p:cNvPr>
              <p:cNvGrpSpPr/>
              <p:nvPr/>
            </p:nvGrpSpPr>
            <p:grpSpPr>
              <a:xfrm>
                <a:off x="6256741" y="3011831"/>
                <a:ext cx="476686" cy="441932"/>
                <a:chOff x="6009294" y="2723963"/>
                <a:chExt cx="1743620" cy="1616495"/>
              </a:xfrm>
            </p:grpSpPr>
            <p:sp>
              <p:nvSpPr>
                <p:cNvPr id="80" name="Freeform: Shape 79">
                  <a:extLst>
                    <a:ext uri="{FF2B5EF4-FFF2-40B4-BE49-F238E27FC236}">
                      <a16:creationId xmlns:a16="http://schemas.microsoft.com/office/drawing/2014/main" id="{E47BB446-20F0-4135-907E-3A8072DAF03B}"/>
                    </a:ext>
                  </a:extLst>
                </p:cNvPr>
                <p:cNvSpPr/>
                <p:nvPr/>
              </p:nvSpPr>
              <p:spPr>
                <a:xfrm>
                  <a:off x="6681321" y="2723963"/>
                  <a:ext cx="508559" cy="508559"/>
                </a:xfrm>
                <a:custGeom>
                  <a:avLst/>
                  <a:gdLst>
                    <a:gd name="connsiteX0" fmla="*/ 508560 w 508559"/>
                    <a:gd name="connsiteY0" fmla="*/ 254280 h 508559"/>
                    <a:gd name="connsiteX1" fmla="*/ 254280 w 508559"/>
                    <a:gd name="connsiteY1" fmla="*/ 508560 h 508559"/>
                    <a:gd name="connsiteX2" fmla="*/ 0 w 508559"/>
                    <a:gd name="connsiteY2" fmla="*/ 254280 h 508559"/>
                    <a:gd name="connsiteX3" fmla="*/ 254280 w 508559"/>
                    <a:gd name="connsiteY3" fmla="*/ 0 h 508559"/>
                    <a:gd name="connsiteX4" fmla="*/ 508560 w 508559"/>
                    <a:gd name="connsiteY4" fmla="*/ 254280 h 508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559" h="508559">
                      <a:moveTo>
                        <a:pt x="508560" y="254280"/>
                      </a:moveTo>
                      <a:cubicBezTo>
                        <a:pt x="508560" y="394715"/>
                        <a:pt x="394715" y="508560"/>
                        <a:pt x="254280" y="508560"/>
                      </a:cubicBezTo>
                      <a:cubicBezTo>
                        <a:pt x="113845" y="508560"/>
                        <a:pt x="0" y="394715"/>
                        <a:pt x="0" y="254280"/>
                      </a:cubicBezTo>
                      <a:cubicBezTo>
                        <a:pt x="0" y="113845"/>
                        <a:pt x="113845" y="0"/>
                        <a:pt x="254280" y="0"/>
                      </a:cubicBezTo>
                      <a:cubicBezTo>
                        <a:pt x="394715" y="0"/>
                        <a:pt x="508560" y="113845"/>
                        <a:pt x="508560" y="254280"/>
                      </a:cubicBezTo>
                      <a:close/>
                    </a:path>
                  </a:pathLst>
                </a:custGeom>
                <a:solidFill>
                  <a:srgbClr val="7B83EB"/>
                </a:solidFill>
                <a:ln w="54471" cap="flat">
                  <a:noFill/>
                  <a:prstDash val="solid"/>
                  <a:miter/>
                </a:ln>
              </p:spPr>
              <p:txBody>
                <a:bodyPr rtlCol="0" anchor="ctr"/>
                <a:lstStyle/>
                <a:p>
                  <a:endParaRPr lang="en-US">
                    <a:solidFill>
                      <a:schemeClr val="tx1">
                        <a:lumMod val="85000"/>
                        <a:lumOff val="15000"/>
                      </a:schemeClr>
                    </a:solidFill>
                  </a:endParaRPr>
                </a:p>
              </p:txBody>
            </p:sp>
            <p:sp>
              <p:nvSpPr>
                <p:cNvPr id="81" name="Freeform: Shape 80">
                  <a:extLst>
                    <a:ext uri="{FF2B5EF4-FFF2-40B4-BE49-F238E27FC236}">
                      <a16:creationId xmlns:a16="http://schemas.microsoft.com/office/drawing/2014/main" id="{63B71CAB-F57A-4A08-9880-4CCFD654F889}"/>
                    </a:ext>
                  </a:extLst>
                </p:cNvPr>
                <p:cNvSpPr/>
                <p:nvPr/>
              </p:nvSpPr>
              <p:spPr>
                <a:xfrm>
                  <a:off x="6687192" y="3032731"/>
                  <a:ext cx="302896" cy="199836"/>
                </a:xfrm>
                <a:custGeom>
                  <a:avLst/>
                  <a:gdLst>
                    <a:gd name="connsiteX0" fmla="*/ 230243 w 302896"/>
                    <a:gd name="connsiteY0" fmla="*/ 0 h 199836"/>
                    <a:gd name="connsiteX1" fmla="*/ 0 w 302896"/>
                    <a:gd name="connsiteY1" fmla="*/ 0 h 199836"/>
                    <a:gd name="connsiteX2" fmla="*/ 1161 w 302896"/>
                    <a:gd name="connsiteY2" fmla="*/ 5082 h 199836"/>
                    <a:gd name="connsiteX3" fmla="*/ 1264 w 302896"/>
                    <a:gd name="connsiteY3" fmla="*/ 5507 h 199836"/>
                    <a:gd name="connsiteX4" fmla="*/ 2431 w 302896"/>
                    <a:gd name="connsiteY4" fmla="*/ 10167 h 199836"/>
                    <a:gd name="connsiteX5" fmla="*/ 302897 w 302896"/>
                    <a:gd name="connsiteY5" fmla="*/ 193916 h 199836"/>
                    <a:gd name="connsiteX6" fmla="*/ 302897 w 302896"/>
                    <a:gd name="connsiteY6" fmla="*/ 72650 h 199836"/>
                    <a:gd name="connsiteX7" fmla="*/ 230243 w 302896"/>
                    <a:gd name="connsiteY7" fmla="*/ 0 h 19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896" h="199836">
                      <a:moveTo>
                        <a:pt x="230243" y="0"/>
                      </a:moveTo>
                      <a:lnTo>
                        <a:pt x="0" y="0"/>
                      </a:lnTo>
                      <a:cubicBezTo>
                        <a:pt x="369" y="1696"/>
                        <a:pt x="756" y="3390"/>
                        <a:pt x="1161" y="5082"/>
                      </a:cubicBezTo>
                      <a:lnTo>
                        <a:pt x="1264" y="5507"/>
                      </a:lnTo>
                      <a:cubicBezTo>
                        <a:pt x="1636" y="7064"/>
                        <a:pt x="2032" y="8617"/>
                        <a:pt x="2431" y="10167"/>
                      </a:cubicBezTo>
                      <a:cubicBezTo>
                        <a:pt x="37197" y="142013"/>
                        <a:pt x="169691" y="223039"/>
                        <a:pt x="302897" y="193916"/>
                      </a:cubicBezTo>
                      <a:lnTo>
                        <a:pt x="302897" y="72650"/>
                      </a:lnTo>
                      <a:cubicBezTo>
                        <a:pt x="302778" y="32575"/>
                        <a:pt x="270319" y="117"/>
                        <a:pt x="230243" y="0"/>
                      </a:cubicBezTo>
                      <a:close/>
                    </a:path>
                  </a:pathLst>
                </a:custGeom>
                <a:solidFill>
                  <a:srgbClr val="000000">
                    <a:alpha val="10000"/>
                  </a:srgbClr>
                </a:solidFill>
                <a:ln w="54471" cap="flat">
                  <a:noFill/>
                  <a:prstDash val="solid"/>
                  <a:miter/>
                </a:ln>
              </p:spPr>
              <p:txBody>
                <a:bodyPr rtlCol="0" anchor="ctr"/>
                <a:lstStyle/>
                <a:p>
                  <a:endParaRPr lang="en-US">
                    <a:solidFill>
                      <a:schemeClr val="tx1">
                        <a:lumMod val="85000"/>
                        <a:lumOff val="15000"/>
                      </a:schemeClr>
                    </a:solidFill>
                  </a:endParaRPr>
                </a:p>
              </p:txBody>
            </p:sp>
            <p:sp>
              <p:nvSpPr>
                <p:cNvPr id="82" name="Freeform: Shape 81">
                  <a:extLst>
                    <a:ext uri="{FF2B5EF4-FFF2-40B4-BE49-F238E27FC236}">
                      <a16:creationId xmlns:a16="http://schemas.microsoft.com/office/drawing/2014/main" id="{5B4D46FA-B35A-4177-A688-82E0C3155A65}"/>
                    </a:ext>
                  </a:extLst>
                </p:cNvPr>
                <p:cNvSpPr/>
                <p:nvPr/>
              </p:nvSpPr>
              <p:spPr>
                <a:xfrm>
                  <a:off x="6705806" y="3087219"/>
                  <a:ext cx="229794" cy="145300"/>
                </a:xfrm>
                <a:custGeom>
                  <a:avLst/>
                  <a:gdLst>
                    <a:gd name="connsiteX0" fmla="*/ 157141 w 229794"/>
                    <a:gd name="connsiteY0" fmla="*/ 0 h 145300"/>
                    <a:gd name="connsiteX1" fmla="*/ 0 w 229794"/>
                    <a:gd name="connsiteY1" fmla="*/ 0 h 145300"/>
                    <a:gd name="connsiteX2" fmla="*/ 229794 w 229794"/>
                    <a:gd name="connsiteY2" fmla="*/ 145301 h 145300"/>
                    <a:gd name="connsiteX3" fmla="*/ 229794 w 229794"/>
                    <a:gd name="connsiteY3" fmla="*/ 72650 h 145300"/>
                    <a:gd name="connsiteX4" fmla="*/ 157141 w 229794"/>
                    <a:gd name="connsiteY4" fmla="*/ 0 h 14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94" h="145300">
                      <a:moveTo>
                        <a:pt x="157141" y="0"/>
                      </a:moveTo>
                      <a:lnTo>
                        <a:pt x="0" y="0"/>
                      </a:lnTo>
                      <a:cubicBezTo>
                        <a:pt x="42105" y="88752"/>
                        <a:pt x="131561" y="145316"/>
                        <a:pt x="229794" y="145301"/>
                      </a:cubicBezTo>
                      <a:lnTo>
                        <a:pt x="229794" y="72650"/>
                      </a:lnTo>
                      <a:cubicBezTo>
                        <a:pt x="229676" y="32575"/>
                        <a:pt x="197217" y="117"/>
                        <a:pt x="157141" y="0"/>
                      </a:cubicBezTo>
                      <a:close/>
                    </a:path>
                  </a:pathLst>
                </a:custGeom>
                <a:solidFill>
                  <a:srgbClr val="000000">
                    <a:alpha val="20000"/>
                  </a:srgbClr>
                </a:solidFill>
                <a:ln w="54471" cap="flat">
                  <a:noFill/>
                  <a:prstDash val="solid"/>
                  <a:miter/>
                </a:ln>
              </p:spPr>
              <p:txBody>
                <a:bodyPr rtlCol="0" anchor="ctr"/>
                <a:lstStyle/>
                <a:p>
                  <a:endParaRPr lang="en-US">
                    <a:solidFill>
                      <a:schemeClr val="tx1">
                        <a:lumMod val="85000"/>
                        <a:lumOff val="15000"/>
                      </a:schemeClr>
                    </a:solidFill>
                  </a:endParaRPr>
                </a:p>
              </p:txBody>
            </p:sp>
            <p:sp>
              <p:nvSpPr>
                <p:cNvPr id="83" name="Freeform: Shape 82">
                  <a:extLst>
                    <a:ext uri="{FF2B5EF4-FFF2-40B4-BE49-F238E27FC236}">
                      <a16:creationId xmlns:a16="http://schemas.microsoft.com/office/drawing/2014/main" id="{81E78647-B3ED-4948-9842-551423B91692}"/>
                    </a:ext>
                  </a:extLst>
                </p:cNvPr>
                <p:cNvSpPr/>
                <p:nvPr/>
              </p:nvSpPr>
              <p:spPr>
                <a:xfrm>
                  <a:off x="7317020" y="2869265"/>
                  <a:ext cx="381420" cy="381420"/>
                </a:xfrm>
                <a:custGeom>
                  <a:avLst/>
                  <a:gdLst>
                    <a:gd name="connsiteX0" fmla="*/ 381420 w 381420"/>
                    <a:gd name="connsiteY0" fmla="*/ 190710 h 381420"/>
                    <a:gd name="connsiteX1" fmla="*/ 190710 w 381420"/>
                    <a:gd name="connsiteY1" fmla="*/ 381420 h 381420"/>
                    <a:gd name="connsiteX2" fmla="*/ 0 w 381420"/>
                    <a:gd name="connsiteY2" fmla="*/ 190710 h 381420"/>
                    <a:gd name="connsiteX3" fmla="*/ 190710 w 381420"/>
                    <a:gd name="connsiteY3" fmla="*/ 0 h 381420"/>
                    <a:gd name="connsiteX4" fmla="*/ 381420 w 381420"/>
                    <a:gd name="connsiteY4" fmla="*/ 190710 h 381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20" h="381420">
                      <a:moveTo>
                        <a:pt x="381420" y="190710"/>
                      </a:moveTo>
                      <a:cubicBezTo>
                        <a:pt x="381420" y="296036"/>
                        <a:pt x="296036" y="381420"/>
                        <a:pt x="190710" y="381420"/>
                      </a:cubicBezTo>
                      <a:cubicBezTo>
                        <a:pt x="85384" y="381420"/>
                        <a:pt x="0" y="296036"/>
                        <a:pt x="0" y="190710"/>
                      </a:cubicBezTo>
                      <a:cubicBezTo>
                        <a:pt x="0" y="85384"/>
                        <a:pt x="85384" y="0"/>
                        <a:pt x="190710" y="0"/>
                      </a:cubicBezTo>
                      <a:cubicBezTo>
                        <a:pt x="296036" y="0"/>
                        <a:pt x="381420" y="85384"/>
                        <a:pt x="381420" y="190710"/>
                      </a:cubicBezTo>
                      <a:close/>
                    </a:path>
                  </a:pathLst>
                </a:custGeom>
                <a:solidFill>
                  <a:srgbClr val="5059C9"/>
                </a:solidFill>
                <a:ln w="54471" cap="flat">
                  <a:noFill/>
                  <a:prstDash val="solid"/>
                  <a:miter/>
                </a:ln>
              </p:spPr>
              <p:txBody>
                <a:bodyPr rtlCol="0" anchor="ctr"/>
                <a:lstStyle/>
                <a:p>
                  <a:endParaRPr lang="en-US">
                    <a:solidFill>
                      <a:schemeClr val="tx1">
                        <a:lumMod val="85000"/>
                        <a:lumOff val="15000"/>
                      </a:schemeClr>
                    </a:solidFill>
                  </a:endParaRPr>
                </a:p>
              </p:txBody>
            </p:sp>
            <p:sp>
              <p:nvSpPr>
                <p:cNvPr id="84" name="Freeform: Shape 83">
                  <a:extLst>
                    <a:ext uri="{FF2B5EF4-FFF2-40B4-BE49-F238E27FC236}">
                      <a16:creationId xmlns:a16="http://schemas.microsoft.com/office/drawing/2014/main" id="{01666F2B-DBDF-4D57-977C-D1CF34AD155C}"/>
                    </a:ext>
                  </a:extLst>
                </p:cNvPr>
                <p:cNvSpPr/>
                <p:nvPr/>
              </p:nvSpPr>
              <p:spPr>
                <a:xfrm>
                  <a:off x="7207982" y="3305174"/>
                  <a:ext cx="544932" cy="759661"/>
                </a:xfrm>
                <a:custGeom>
                  <a:avLst/>
                  <a:gdLst>
                    <a:gd name="connsiteX0" fmla="*/ 463202 w 544932"/>
                    <a:gd name="connsiteY0" fmla="*/ 0 h 759661"/>
                    <a:gd name="connsiteX1" fmla="*/ 34870 w 544932"/>
                    <a:gd name="connsiteY1" fmla="*/ 0 h 759661"/>
                    <a:gd name="connsiteX2" fmla="*/ 49 w 544932"/>
                    <a:gd name="connsiteY2" fmla="*/ 34821 h 759661"/>
                    <a:gd name="connsiteX3" fmla="*/ 49 w 544932"/>
                    <a:gd name="connsiteY3" fmla="*/ 476739 h 759661"/>
                    <a:gd name="connsiteX4" fmla="*/ 216163 w 544932"/>
                    <a:gd name="connsiteY4" fmla="*/ 753790 h 759661"/>
                    <a:gd name="connsiteX5" fmla="*/ 539116 w 544932"/>
                    <a:gd name="connsiteY5" fmla="*/ 542889 h 759661"/>
                    <a:gd name="connsiteX6" fmla="*/ 544932 w 544932"/>
                    <a:gd name="connsiteY6" fmla="*/ 486994 h 759661"/>
                    <a:gd name="connsiteX7" fmla="*/ 544933 w 544932"/>
                    <a:gd name="connsiteY7" fmla="*/ 81733 h 759661"/>
                    <a:gd name="connsiteX8" fmla="*/ 463202 w 544932"/>
                    <a:gd name="connsiteY8" fmla="*/ 0 h 7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4932" h="759661">
                      <a:moveTo>
                        <a:pt x="463202" y="0"/>
                      </a:moveTo>
                      <a:lnTo>
                        <a:pt x="34870" y="0"/>
                      </a:lnTo>
                      <a:cubicBezTo>
                        <a:pt x="15639" y="0"/>
                        <a:pt x="49" y="15590"/>
                        <a:pt x="49" y="34821"/>
                      </a:cubicBezTo>
                      <a:lnTo>
                        <a:pt x="49" y="476739"/>
                      </a:lnTo>
                      <a:cubicBezTo>
                        <a:pt x="-2397" y="608544"/>
                        <a:pt x="87728" y="724080"/>
                        <a:pt x="216163" y="753790"/>
                      </a:cubicBezTo>
                      <a:cubicBezTo>
                        <a:pt x="363583" y="784732"/>
                        <a:pt x="508174" y="690308"/>
                        <a:pt x="539116" y="542889"/>
                      </a:cubicBezTo>
                      <a:cubicBezTo>
                        <a:pt x="542974" y="524507"/>
                        <a:pt x="544923" y="505776"/>
                        <a:pt x="544932" y="486994"/>
                      </a:cubicBezTo>
                      <a:lnTo>
                        <a:pt x="544933" y="81733"/>
                      </a:lnTo>
                      <a:cubicBezTo>
                        <a:pt x="544933" y="36594"/>
                        <a:pt x="508341" y="1"/>
                        <a:pt x="463202" y="0"/>
                      </a:cubicBezTo>
                      <a:close/>
                    </a:path>
                  </a:pathLst>
                </a:custGeom>
                <a:solidFill>
                  <a:srgbClr val="5059C9"/>
                </a:solidFill>
                <a:ln w="54471" cap="flat">
                  <a:noFill/>
                  <a:prstDash val="solid"/>
                  <a:miter/>
                </a:ln>
              </p:spPr>
              <p:txBody>
                <a:bodyPr rtlCol="0" anchor="ctr"/>
                <a:lstStyle/>
                <a:p>
                  <a:endParaRPr lang="en-US">
                    <a:solidFill>
                      <a:schemeClr val="tx1">
                        <a:lumMod val="85000"/>
                        <a:lumOff val="15000"/>
                      </a:schemeClr>
                    </a:solidFill>
                  </a:endParaRPr>
                </a:p>
              </p:txBody>
            </p:sp>
            <p:sp>
              <p:nvSpPr>
                <p:cNvPr id="85" name="Freeform: Shape 84">
                  <a:extLst>
                    <a:ext uri="{FF2B5EF4-FFF2-40B4-BE49-F238E27FC236}">
                      <a16:creationId xmlns:a16="http://schemas.microsoft.com/office/drawing/2014/main" id="{1572F86A-CE85-4231-BE61-66931E43DED8}"/>
                    </a:ext>
                  </a:extLst>
                </p:cNvPr>
                <p:cNvSpPr/>
                <p:nvPr/>
              </p:nvSpPr>
              <p:spPr>
                <a:xfrm>
                  <a:off x="6499691" y="3305173"/>
                  <a:ext cx="871817" cy="1035285"/>
                </a:xfrm>
                <a:custGeom>
                  <a:avLst/>
                  <a:gdLst>
                    <a:gd name="connsiteX0" fmla="*/ 871818 w 871817"/>
                    <a:gd name="connsiteY0" fmla="*/ 81733 h 1035285"/>
                    <a:gd name="connsiteX1" fmla="*/ 871818 w 871817"/>
                    <a:gd name="connsiteY1" fmla="*/ 599375 h 1035285"/>
                    <a:gd name="connsiteX2" fmla="*/ 436478 w 871817"/>
                    <a:gd name="connsiteY2" fmla="*/ 1035285 h 1035285"/>
                    <a:gd name="connsiteX3" fmla="*/ 58848 w 871817"/>
                    <a:gd name="connsiteY3" fmla="*/ 817329 h 1035285"/>
                    <a:gd name="connsiteX4" fmla="*/ 31603 w 871817"/>
                    <a:gd name="connsiteY4" fmla="*/ 762841 h 1035285"/>
                    <a:gd name="connsiteX5" fmla="*/ 13622 w 871817"/>
                    <a:gd name="connsiteY5" fmla="*/ 708352 h 1035285"/>
                    <a:gd name="connsiteX6" fmla="*/ 0 w 871817"/>
                    <a:gd name="connsiteY6" fmla="*/ 599375 h 1035285"/>
                    <a:gd name="connsiteX7" fmla="*/ 0 w 871817"/>
                    <a:gd name="connsiteY7" fmla="*/ 81733 h 1035285"/>
                    <a:gd name="connsiteX8" fmla="*/ 81515 w 871817"/>
                    <a:gd name="connsiteY8" fmla="*/ 0 h 1035285"/>
                    <a:gd name="connsiteX9" fmla="*/ 81733 w 871817"/>
                    <a:gd name="connsiteY9" fmla="*/ 0 h 1035285"/>
                    <a:gd name="connsiteX10" fmla="*/ 790085 w 871817"/>
                    <a:gd name="connsiteY10" fmla="*/ 0 h 1035285"/>
                    <a:gd name="connsiteX11" fmla="*/ 871818 w 871817"/>
                    <a:gd name="connsiteY11" fmla="*/ 81515 h 1035285"/>
                    <a:gd name="connsiteX12" fmla="*/ 871818 w 871817"/>
                    <a:gd name="connsiteY12" fmla="*/ 81733 h 103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1817" h="1035285">
                      <a:moveTo>
                        <a:pt x="871818" y="81733"/>
                      </a:moveTo>
                      <a:lnTo>
                        <a:pt x="871818" y="599375"/>
                      </a:lnTo>
                      <a:cubicBezTo>
                        <a:pt x="871976" y="839964"/>
                        <a:pt x="677067" y="1035128"/>
                        <a:pt x="436478" y="1035285"/>
                      </a:cubicBezTo>
                      <a:cubicBezTo>
                        <a:pt x="280683" y="1035387"/>
                        <a:pt x="136694" y="952281"/>
                        <a:pt x="58848" y="817329"/>
                      </a:cubicBezTo>
                      <a:cubicBezTo>
                        <a:pt x="48363" y="799903"/>
                        <a:pt x="39253" y="781685"/>
                        <a:pt x="31603" y="762841"/>
                      </a:cubicBezTo>
                      <a:cubicBezTo>
                        <a:pt x="24472" y="745073"/>
                        <a:pt x="18466" y="726874"/>
                        <a:pt x="13622" y="708352"/>
                      </a:cubicBezTo>
                      <a:cubicBezTo>
                        <a:pt x="4639" y="672721"/>
                        <a:pt x="64" y="636121"/>
                        <a:pt x="0" y="599375"/>
                      </a:cubicBezTo>
                      <a:lnTo>
                        <a:pt x="0" y="81733"/>
                      </a:lnTo>
                      <a:cubicBezTo>
                        <a:pt x="-60" y="36653"/>
                        <a:pt x="36435" y="60"/>
                        <a:pt x="81515" y="0"/>
                      </a:cubicBezTo>
                      <a:cubicBezTo>
                        <a:pt x="81588" y="0"/>
                        <a:pt x="81660" y="0"/>
                        <a:pt x="81733" y="0"/>
                      </a:cubicBezTo>
                      <a:lnTo>
                        <a:pt x="790085" y="0"/>
                      </a:lnTo>
                      <a:cubicBezTo>
                        <a:pt x="835164" y="-60"/>
                        <a:pt x="871758" y="36435"/>
                        <a:pt x="871818" y="81515"/>
                      </a:cubicBezTo>
                      <a:cubicBezTo>
                        <a:pt x="871818" y="81588"/>
                        <a:pt x="871818" y="81660"/>
                        <a:pt x="871818" y="81733"/>
                      </a:cubicBezTo>
                      <a:close/>
                    </a:path>
                  </a:pathLst>
                </a:custGeom>
                <a:solidFill>
                  <a:srgbClr val="7B83EB"/>
                </a:solidFill>
                <a:ln w="54471" cap="flat">
                  <a:noFill/>
                  <a:prstDash val="solid"/>
                  <a:miter/>
                </a:ln>
              </p:spPr>
              <p:txBody>
                <a:bodyPr rtlCol="0" anchor="ctr"/>
                <a:lstStyle/>
                <a:p>
                  <a:endParaRPr lang="en-US">
                    <a:solidFill>
                      <a:schemeClr val="tx1">
                        <a:lumMod val="85000"/>
                        <a:lumOff val="15000"/>
                      </a:schemeClr>
                    </a:solidFill>
                  </a:endParaRPr>
                </a:p>
              </p:txBody>
            </p:sp>
            <p:sp>
              <p:nvSpPr>
                <p:cNvPr id="86" name="Freeform: Shape 85">
                  <a:extLst>
                    <a:ext uri="{FF2B5EF4-FFF2-40B4-BE49-F238E27FC236}">
                      <a16:creationId xmlns:a16="http://schemas.microsoft.com/office/drawing/2014/main" id="{30F4976B-B775-40DC-AC11-0DD722BCE421}"/>
                    </a:ext>
                  </a:extLst>
                </p:cNvPr>
                <p:cNvSpPr/>
                <p:nvPr/>
              </p:nvSpPr>
              <p:spPr>
                <a:xfrm>
                  <a:off x="6705806" y="3087219"/>
                  <a:ext cx="229794" cy="145300"/>
                </a:xfrm>
                <a:custGeom>
                  <a:avLst/>
                  <a:gdLst>
                    <a:gd name="connsiteX0" fmla="*/ 157141 w 229794"/>
                    <a:gd name="connsiteY0" fmla="*/ 0 h 145300"/>
                    <a:gd name="connsiteX1" fmla="*/ 0 w 229794"/>
                    <a:gd name="connsiteY1" fmla="*/ 0 h 145300"/>
                    <a:gd name="connsiteX2" fmla="*/ 229794 w 229794"/>
                    <a:gd name="connsiteY2" fmla="*/ 145301 h 145300"/>
                    <a:gd name="connsiteX3" fmla="*/ 229794 w 229794"/>
                    <a:gd name="connsiteY3" fmla="*/ 72650 h 145300"/>
                    <a:gd name="connsiteX4" fmla="*/ 157141 w 229794"/>
                    <a:gd name="connsiteY4" fmla="*/ 0 h 14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94" h="145300">
                      <a:moveTo>
                        <a:pt x="157141" y="0"/>
                      </a:moveTo>
                      <a:lnTo>
                        <a:pt x="0" y="0"/>
                      </a:lnTo>
                      <a:cubicBezTo>
                        <a:pt x="42105" y="88752"/>
                        <a:pt x="131561" y="145316"/>
                        <a:pt x="229794" y="145301"/>
                      </a:cubicBezTo>
                      <a:lnTo>
                        <a:pt x="229794" y="72650"/>
                      </a:lnTo>
                      <a:cubicBezTo>
                        <a:pt x="229676" y="32575"/>
                        <a:pt x="197217" y="117"/>
                        <a:pt x="157141" y="0"/>
                      </a:cubicBezTo>
                      <a:close/>
                    </a:path>
                  </a:pathLst>
                </a:custGeom>
                <a:solidFill>
                  <a:srgbClr val="000000">
                    <a:alpha val="20000"/>
                  </a:srgbClr>
                </a:solidFill>
                <a:ln w="54471" cap="flat">
                  <a:noFill/>
                  <a:prstDash val="solid"/>
                  <a:miter/>
                </a:ln>
              </p:spPr>
              <p:txBody>
                <a:bodyPr rtlCol="0" anchor="ctr"/>
                <a:lstStyle/>
                <a:p>
                  <a:endParaRPr lang="en-US">
                    <a:solidFill>
                      <a:schemeClr val="tx1">
                        <a:lumMod val="85000"/>
                        <a:lumOff val="15000"/>
                      </a:schemeClr>
                    </a:solidFill>
                  </a:endParaRPr>
                </a:p>
              </p:txBody>
            </p:sp>
            <p:sp>
              <p:nvSpPr>
                <p:cNvPr id="87" name="Freeform: Shape 86">
                  <a:extLst>
                    <a:ext uri="{FF2B5EF4-FFF2-40B4-BE49-F238E27FC236}">
                      <a16:creationId xmlns:a16="http://schemas.microsoft.com/office/drawing/2014/main" id="{9507C4E7-CD57-47D8-871F-D5A37E289CF6}"/>
                    </a:ext>
                  </a:extLst>
                </p:cNvPr>
                <p:cNvSpPr/>
                <p:nvPr/>
              </p:nvSpPr>
              <p:spPr>
                <a:xfrm>
                  <a:off x="6499691" y="3305173"/>
                  <a:ext cx="490397" cy="762846"/>
                </a:xfrm>
                <a:custGeom>
                  <a:avLst/>
                  <a:gdLst>
                    <a:gd name="connsiteX0" fmla="*/ 490398 w 490397"/>
                    <a:gd name="connsiteY0" fmla="*/ 0 h 762846"/>
                    <a:gd name="connsiteX1" fmla="*/ 490398 w 490397"/>
                    <a:gd name="connsiteY1" fmla="*/ 690371 h 762846"/>
                    <a:gd name="connsiteX2" fmla="*/ 433729 w 490397"/>
                    <a:gd name="connsiteY2" fmla="*/ 760661 h 762846"/>
                    <a:gd name="connsiteX3" fmla="*/ 417928 w 490397"/>
                    <a:gd name="connsiteY3" fmla="*/ 762841 h 762846"/>
                    <a:gd name="connsiteX4" fmla="*/ 31603 w 490397"/>
                    <a:gd name="connsiteY4" fmla="*/ 762841 h 762846"/>
                    <a:gd name="connsiteX5" fmla="*/ 13622 w 490397"/>
                    <a:gd name="connsiteY5" fmla="*/ 708352 h 762846"/>
                    <a:gd name="connsiteX6" fmla="*/ 0 w 490397"/>
                    <a:gd name="connsiteY6" fmla="*/ 599375 h 762846"/>
                    <a:gd name="connsiteX7" fmla="*/ 0 w 490397"/>
                    <a:gd name="connsiteY7" fmla="*/ 81733 h 762846"/>
                    <a:gd name="connsiteX8" fmla="*/ 81515 w 490397"/>
                    <a:gd name="connsiteY8" fmla="*/ 0 h 762846"/>
                    <a:gd name="connsiteX9" fmla="*/ 81733 w 490397"/>
                    <a:gd name="connsiteY9" fmla="*/ 0 h 76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0397" h="762846">
                      <a:moveTo>
                        <a:pt x="490398" y="0"/>
                      </a:moveTo>
                      <a:lnTo>
                        <a:pt x="490398" y="690371"/>
                      </a:lnTo>
                      <a:cubicBezTo>
                        <a:pt x="490394" y="724214"/>
                        <a:pt x="466801" y="753477"/>
                        <a:pt x="433729" y="760661"/>
                      </a:cubicBezTo>
                      <a:cubicBezTo>
                        <a:pt x="428603" y="762186"/>
                        <a:pt x="423275" y="762921"/>
                        <a:pt x="417928" y="762841"/>
                      </a:cubicBezTo>
                      <a:lnTo>
                        <a:pt x="31603" y="762841"/>
                      </a:lnTo>
                      <a:cubicBezTo>
                        <a:pt x="24472" y="745073"/>
                        <a:pt x="18466" y="726874"/>
                        <a:pt x="13622" y="708352"/>
                      </a:cubicBezTo>
                      <a:cubicBezTo>
                        <a:pt x="4639" y="672721"/>
                        <a:pt x="64" y="636121"/>
                        <a:pt x="0" y="599375"/>
                      </a:cubicBezTo>
                      <a:lnTo>
                        <a:pt x="0" y="81733"/>
                      </a:lnTo>
                      <a:cubicBezTo>
                        <a:pt x="-60" y="36653"/>
                        <a:pt x="36435" y="60"/>
                        <a:pt x="81515" y="0"/>
                      </a:cubicBezTo>
                      <a:cubicBezTo>
                        <a:pt x="81588" y="0"/>
                        <a:pt x="81660" y="0"/>
                        <a:pt x="81733" y="0"/>
                      </a:cubicBezTo>
                      <a:close/>
                    </a:path>
                  </a:pathLst>
                </a:custGeom>
                <a:solidFill>
                  <a:srgbClr val="000000">
                    <a:alpha val="10000"/>
                  </a:srgbClr>
                </a:solidFill>
                <a:ln w="54471" cap="flat">
                  <a:noFill/>
                  <a:prstDash val="solid"/>
                  <a:miter/>
                </a:ln>
              </p:spPr>
              <p:txBody>
                <a:bodyPr rtlCol="0" anchor="ctr"/>
                <a:lstStyle/>
                <a:p>
                  <a:endParaRPr lang="en-US">
                    <a:solidFill>
                      <a:schemeClr val="tx1">
                        <a:lumMod val="85000"/>
                        <a:lumOff val="15000"/>
                      </a:schemeClr>
                    </a:solidFill>
                  </a:endParaRPr>
                </a:p>
              </p:txBody>
            </p:sp>
            <p:sp>
              <p:nvSpPr>
                <p:cNvPr id="88" name="Freeform: Shape 87">
                  <a:extLst>
                    <a:ext uri="{FF2B5EF4-FFF2-40B4-BE49-F238E27FC236}">
                      <a16:creationId xmlns:a16="http://schemas.microsoft.com/office/drawing/2014/main" id="{0F2222A4-73A4-4E38-8361-1076544E4927}"/>
                    </a:ext>
                  </a:extLst>
                </p:cNvPr>
                <p:cNvSpPr/>
                <p:nvPr/>
              </p:nvSpPr>
              <p:spPr>
                <a:xfrm>
                  <a:off x="6499691" y="3305173"/>
                  <a:ext cx="435914" cy="817329"/>
                </a:xfrm>
                <a:custGeom>
                  <a:avLst/>
                  <a:gdLst>
                    <a:gd name="connsiteX0" fmla="*/ 435909 w 435914"/>
                    <a:gd name="connsiteY0" fmla="*/ 0 h 817329"/>
                    <a:gd name="connsiteX1" fmla="*/ 435909 w 435914"/>
                    <a:gd name="connsiteY1" fmla="*/ 744859 h 817329"/>
                    <a:gd name="connsiteX2" fmla="*/ 433729 w 435914"/>
                    <a:gd name="connsiteY2" fmla="*/ 760661 h 817329"/>
                    <a:gd name="connsiteX3" fmla="*/ 363439 w 435914"/>
                    <a:gd name="connsiteY3" fmla="*/ 817329 h 817329"/>
                    <a:gd name="connsiteX4" fmla="*/ 58848 w 435914"/>
                    <a:gd name="connsiteY4" fmla="*/ 817329 h 817329"/>
                    <a:gd name="connsiteX5" fmla="*/ 31603 w 435914"/>
                    <a:gd name="connsiteY5" fmla="*/ 762841 h 817329"/>
                    <a:gd name="connsiteX6" fmla="*/ 13622 w 435914"/>
                    <a:gd name="connsiteY6" fmla="*/ 708352 h 817329"/>
                    <a:gd name="connsiteX7" fmla="*/ 0 w 435914"/>
                    <a:gd name="connsiteY7" fmla="*/ 599375 h 817329"/>
                    <a:gd name="connsiteX8" fmla="*/ 0 w 435914"/>
                    <a:gd name="connsiteY8" fmla="*/ 81733 h 817329"/>
                    <a:gd name="connsiteX9" fmla="*/ 81515 w 435914"/>
                    <a:gd name="connsiteY9" fmla="*/ 0 h 817329"/>
                    <a:gd name="connsiteX10" fmla="*/ 81733 w 435914"/>
                    <a:gd name="connsiteY10" fmla="*/ 0 h 81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5914" h="817329">
                      <a:moveTo>
                        <a:pt x="435909" y="0"/>
                      </a:moveTo>
                      <a:lnTo>
                        <a:pt x="435909" y="744859"/>
                      </a:lnTo>
                      <a:cubicBezTo>
                        <a:pt x="435988" y="750207"/>
                        <a:pt x="435253" y="755535"/>
                        <a:pt x="433729" y="760661"/>
                      </a:cubicBezTo>
                      <a:cubicBezTo>
                        <a:pt x="426545" y="793732"/>
                        <a:pt x="397282" y="817324"/>
                        <a:pt x="363439" y="817329"/>
                      </a:cubicBezTo>
                      <a:lnTo>
                        <a:pt x="58848" y="817329"/>
                      </a:lnTo>
                      <a:cubicBezTo>
                        <a:pt x="48363" y="799903"/>
                        <a:pt x="39253" y="781685"/>
                        <a:pt x="31603" y="762841"/>
                      </a:cubicBezTo>
                      <a:cubicBezTo>
                        <a:pt x="24472" y="745073"/>
                        <a:pt x="18466" y="726874"/>
                        <a:pt x="13622" y="708352"/>
                      </a:cubicBezTo>
                      <a:cubicBezTo>
                        <a:pt x="4639" y="672721"/>
                        <a:pt x="64" y="636121"/>
                        <a:pt x="0" y="599375"/>
                      </a:cubicBezTo>
                      <a:lnTo>
                        <a:pt x="0" y="81733"/>
                      </a:lnTo>
                      <a:cubicBezTo>
                        <a:pt x="-60" y="36653"/>
                        <a:pt x="36435" y="60"/>
                        <a:pt x="81515" y="0"/>
                      </a:cubicBezTo>
                      <a:cubicBezTo>
                        <a:pt x="81588" y="0"/>
                        <a:pt x="81660" y="0"/>
                        <a:pt x="81733" y="0"/>
                      </a:cubicBezTo>
                      <a:close/>
                    </a:path>
                  </a:pathLst>
                </a:custGeom>
                <a:solidFill>
                  <a:srgbClr val="000000">
                    <a:alpha val="20000"/>
                  </a:srgbClr>
                </a:solidFill>
                <a:ln w="54471" cap="flat">
                  <a:noFill/>
                  <a:prstDash val="solid"/>
                  <a:miter/>
                </a:ln>
              </p:spPr>
              <p:txBody>
                <a:bodyPr rtlCol="0" anchor="ctr"/>
                <a:lstStyle/>
                <a:p>
                  <a:endParaRPr lang="en-US">
                    <a:solidFill>
                      <a:schemeClr val="tx1">
                        <a:lumMod val="85000"/>
                        <a:lumOff val="15000"/>
                      </a:schemeClr>
                    </a:solidFill>
                  </a:endParaRPr>
                </a:p>
              </p:txBody>
            </p:sp>
            <p:sp>
              <p:nvSpPr>
                <p:cNvPr id="89" name="Freeform: Shape 88">
                  <a:extLst>
                    <a:ext uri="{FF2B5EF4-FFF2-40B4-BE49-F238E27FC236}">
                      <a16:creationId xmlns:a16="http://schemas.microsoft.com/office/drawing/2014/main" id="{930AA42C-D552-4197-ADAD-DD63E3FA4261}"/>
                    </a:ext>
                  </a:extLst>
                </p:cNvPr>
                <p:cNvSpPr/>
                <p:nvPr/>
              </p:nvSpPr>
              <p:spPr>
                <a:xfrm>
                  <a:off x="6499691" y="3305173"/>
                  <a:ext cx="435908" cy="708351"/>
                </a:xfrm>
                <a:custGeom>
                  <a:avLst/>
                  <a:gdLst>
                    <a:gd name="connsiteX0" fmla="*/ 435909 w 435908"/>
                    <a:gd name="connsiteY0" fmla="*/ 0 h 708351"/>
                    <a:gd name="connsiteX1" fmla="*/ 435909 w 435908"/>
                    <a:gd name="connsiteY1" fmla="*/ 635882 h 708351"/>
                    <a:gd name="connsiteX2" fmla="*/ 363439 w 435908"/>
                    <a:gd name="connsiteY2" fmla="*/ 708352 h 708351"/>
                    <a:gd name="connsiteX3" fmla="*/ 13622 w 435908"/>
                    <a:gd name="connsiteY3" fmla="*/ 708352 h 708351"/>
                    <a:gd name="connsiteX4" fmla="*/ 0 w 435908"/>
                    <a:gd name="connsiteY4" fmla="*/ 599375 h 708351"/>
                    <a:gd name="connsiteX5" fmla="*/ 0 w 435908"/>
                    <a:gd name="connsiteY5" fmla="*/ 81733 h 708351"/>
                    <a:gd name="connsiteX6" fmla="*/ 81515 w 435908"/>
                    <a:gd name="connsiteY6" fmla="*/ 0 h 708351"/>
                    <a:gd name="connsiteX7" fmla="*/ 81733 w 435908"/>
                    <a:gd name="connsiteY7" fmla="*/ 0 h 70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908" h="708351">
                      <a:moveTo>
                        <a:pt x="435909" y="0"/>
                      </a:moveTo>
                      <a:lnTo>
                        <a:pt x="435909" y="635882"/>
                      </a:lnTo>
                      <a:cubicBezTo>
                        <a:pt x="435734" y="675833"/>
                        <a:pt x="403390" y="708176"/>
                        <a:pt x="363439" y="708352"/>
                      </a:cubicBezTo>
                      <a:lnTo>
                        <a:pt x="13622" y="708352"/>
                      </a:lnTo>
                      <a:cubicBezTo>
                        <a:pt x="4639" y="672721"/>
                        <a:pt x="64" y="636121"/>
                        <a:pt x="0" y="599375"/>
                      </a:cubicBezTo>
                      <a:lnTo>
                        <a:pt x="0" y="81733"/>
                      </a:lnTo>
                      <a:cubicBezTo>
                        <a:pt x="-60" y="36653"/>
                        <a:pt x="36435" y="60"/>
                        <a:pt x="81515" y="0"/>
                      </a:cubicBezTo>
                      <a:cubicBezTo>
                        <a:pt x="81588" y="0"/>
                        <a:pt x="81660" y="0"/>
                        <a:pt x="81733" y="0"/>
                      </a:cubicBezTo>
                      <a:close/>
                    </a:path>
                  </a:pathLst>
                </a:custGeom>
                <a:solidFill>
                  <a:srgbClr val="000000">
                    <a:alpha val="20000"/>
                  </a:srgbClr>
                </a:solidFill>
                <a:ln w="54471" cap="flat">
                  <a:noFill/>
                  <a:prstDash val="solid"/>
                  <a:miter/>
                </a:ln>
              </p:spPr>
              <p:txBody>
                <a:bodyPr rtlCol="0" anchor="ctr"/>
                <a:lstStyle/>
                <a:p>
                  <a:endParaRPr lang="en-US">
                    <a:solidFill>
                      <a:schemeClr val="tx1">
                        <a:lumMod val="85000"/>
                        <a:lumOff val="15000"/>
                      </a:schemeClr>
                    </a:solidFill>
                  </a:endParaRPr>
                </a:p>
              </p:txBody>
            </p:sp>
            <p:sp>
              <p:nvSpPr>
                <p:cNvPr id="90" name="Freeform: Shape 89">
                  <a:extLst>
                    <a:ext uri="{FF2B5EF4-FFF2-40B4-BE49-F238E27FC236}">
                      <a16:creationId xmlns:a16="http://schemas.microsoft.com/office/drawing/2014/main" id="{2FEDDD71-A457-4A47-87A2-4AF18188775A}"/>
                    </a:ext>
                  </a:extLst>
                </p:cNvPr>
                <p:cNvSpPr/>
                <p:nvPr/>
              </p:nvSpPr>
              <p:spPr>
                <a:xfrm>
                  <a:off x="6499691" y="3305173"/>
                  <a:ext cx="381420" cy="708351"/>
                </a:xfrm>
                <a:custGeom>
                  <a:avLst/>
                  <a:gdLst>
                    <a:gd name="connsiteX0" fmla="*/ 81733 w 381420"/>
                    <a:gd name="connsiteY0" fmla="*/ 0 h 708351"/>
                    <a:gd name="connsiteX1" fmla="*/ 0 w 381420"/>
                    <a:gd name="connsiteY1" fmla="*/ 81515 h 708351"/>
                    <a:gd name="connsiteX2" fmla="*/ 0 w 381420"/>
                    <a:gd name="connsiteY2" fmla="*/ 81733 h 708351"/>
                    <a:gd name="connsiteX3" fmla="*/ 0 w 381420"/>
                    <a:gd name="connsiteY3" fmla="*/ 599375 h 708351"/>
                    <a:gd name="connsiteX4" fmla="*/ 13622 w 381420"/>
                    <a:gd name="connsiteY4" fmla="*/ 708352 h 708351"/>
                    <a:gd name="connsiteX5" fmla="*/ 308951 w 381420"/>
                    <a:gd name="connsiteY5" fmla="*/ 708352 h 708351"/>
                    <a:gd name="connsiteX6" fmla="*/ 381420 w 381420"/>
                    <a:gd name="connsiteY6" fmla="*/ 635882 h 708351"/>
                    <a:gd name="connsiteX7" fmla="*/ 381420 w 381420"/>
                    <a:gd name="connsiteY7" fmla="*/ 0 h 70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20" h="708351">
                      <a:moveTo>
                        <a:pt x="81733" y="0"/>
                      </a:moveTo>
                      <a:cubicBezTo>
                        <a:pt x="36653" y="-60"/>
                        <a:pt x="60" y="36435"/>
                        <a:pt x="0" y="81515"/>
                      </a:cubicBezTo>
                      <a:cubicBezTo>
                        <a:pt x="0" y="81588"/>
                        <a:pt x="0" y="81660"/>
                        <a:pt x="0" y="81733"/>
                      </a:cubicBezTo>
                      <a:lnTo>
                        <a:pt x="0" y="599375"/>
                      </a:lnTo>
                      <a:cubicBezTo>
                        <a:pt x="64" y="636121"/>
                        <a:pt x="4639" y="672721"/>
                        <a:pt x="13622" y="708352"/>
                      </a:cubicBezTo>
                      <a:lnTo>
                        <a:pt x="308951" y="708352"/>
                      </a:lnTo>
                      <a:cubicBezTo>
                        <a:pt x="348902" y="708177"/>
                        <a:pt x="381245" y="675833"/>
                        <a:pt x="381420" y="635882"/>
                      </a:cubicBezTo>
                      <a:lnTo>
                        <a:pt x="381420" y="0"/>
                      </a:lnTo>
                      <a:close/>
                    </a:path>
                  </a:pathLst>
                </a:custGeom>
                <a:solidFill>
                  <a:srgbClr val="000000">
                    <a:alpha val="20000"/>
                  </a:srgbClr>
                </a:solidFill>
                <a:ln w="54471" cap="flat">
                  <a:noFill/>
                  <a:prstDash val="solid"/>
                  <a:miter/>
                </a:ln>
              </p:spPr>
              <p:txBody>
                <a:bodyPr rtlCol="0" anchor="ctr"/>
                <a:lstStyle/>
                <a:p>
                  <a:endParaRPr lang="en-US">
                    <a:solidFill>
                      <a:schemeClr val="tx1">
                        <a:lumMod val="85000"/>
                        <a:lumOff val="15000"/>
                      </a:schemeClr>
                    </a:solidFill>
                  </a:endParaRPr>
                </a:p>
              </p:txBody>
            </p:sp>
            <p:sp>
              <p:nvSpPr>
                <p:cNvPr id="91" name="Freeform: Shape 90">
                  <a:extLst>
                    <a:ext uri="{FF2B5EF4-FFF2-40B4-BE49-F238E27FC236}">
                      <a16:creationId xmlns:a16="http://schemas.microsoft.com/office/drawing/2014/main" id="{33C3ECAD-9948-4564-8D25-1815809D2BDD}"/>
                    </a:ext>
                  </a:extLst>
                </p:cNvPr>
                <p:cNvSpPr/>
                <p:nvPr/>
              </p:nvSpPr>
              <p:spPr>
                <a:xfrm>
                  <a:off x="6009294" y="3087219"/>
                  <a:ext cx="871817" cy="871817"/>
                </a:xfrm>
                <a:custGeom>
                  <a:avLst/>
                  <a:gdLst>
                    <a:gd name="connsiteX0" fmla="*/ 72651 w 871817"/>
                    <a:gd name="connsiteY0" fmla="*/ 0 h 871817"/>
                    <a:gd name="connsiteX1" fmla="*/ 799168 w 871817"/>
                    <a:gd name="connsiteY1" fmla="*/ 0 h 871817"/>
                    <a:gd name="connsiteX2" fmla="*/ 871818 w 871817"/>
                    <a:gd name="connsiteY2" fmla="*/ 72652 h 871817"/>
                    <a:gd name="connsiteX3" fmla="*/ 871818 w 871817"/>
                    <a:gd name="connsiteY3" fmla="*/ 799166 h 871817"/>
                    <a:gd name="connsiteX4" fmla="*/ 799168 w 871817"/>
                    <a:gd name="connsiteY4" fmla="*/ 871818 h 871817"/>
                    <a:gd name="connsiteX5" fmla="*/ 72652 w 871817"/>
                    <a:gd name="connsiteY5" fmla="*/ 871818 h 871817"/>
                    <a:gd name="connsiteX6" fmla="*/ 0 w 871817"/>
                    <a:gd name="connsiteY6" fmla="*/ 799166 h 871817"/>
                    <a:gd name="connsiteX7" fmla="*/ 0 w 871817"/>
                    <a:gd name="connsiteY7" fmla="*/ 72651 h 871817"/>
                    <a:gd name="connsiteX8" fmla="*/ 72651 w 871817"/>
                    <a:gd name="connsiteY8" fmla="*/ 0 h 87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1817" h="871817">
                      <a:moveTo>
                        <a:pt x="72651" y="0"/>
                      </a:moveTo>
                      <a:lnTo>
                        <a:pt x="799168" y="0"/>
                      </a:lnTo>
                      <a:cubicBezTo>
                        <a:pt x="839291" y="1"/>
                        <a:pt x="871818" y="32528"/>
                        <a:pt x="871818" y="72652"/>
                      </a:cubicBezTo>
                      <a:lnTo>
                        <a:pt x="871818" y="799166"/>
                      </a:lnTo>
                      <a:cubicBezTo>
                        <a:pt x="871818" y="839290"/>
                        <a:pt x="839292" y="871817"/>
                        <a:pt x="799168" y="871818"/>
                      </a:cubicBezTo>
                      <a:lnTo>
                        <a:pt x="72652" y="871818"/>
                      </a:lnTo>
                      <a:cubicBezTo>
                        <a:pt x="32527" y="871818"/>
                        <a:pt x="0" y="839290"/>
                        <a:pt x="0" y="799166"/>
                      </a:cubicBezTo>
                      <a:lnTo>
                        <a:pt x="0" y="72651"/>
                      </a:lnTo>
                      <a:cubicBezTo>
                        <a:pt x="0" y="32527"/>
                        <a:pt x="32527" y="0"/>
                        <a:pt x="72651" y="0"/>
                      </a:cubicBezTo>
                      <a:close/>
                    </a:path>
                  </a:pathLst>
                </a:custGeom>
                <a:solidFill>
                  <a:srgbClr val="4B53BC"/>
                </a:solidFill>
                <a:ln w="54471" cap="flat">
                  <a:noFill/>
                  <a:prstDash val="solid"/>
                  <a:miter/>
                </a:ln>
              </p:spPr>
              <p:txBody>
                <a:bodyPr rtlCol="0" anchor="ctr"/>
                <a:lstStyle/>
                <a:p>
                  <a:endParaRPr lang="en-US">
                    <a:solidFill>
                      <a:schemeClr val="tx1">
                        <a:lumMod val="85000"/>
                        <a:lumOff val="15000"/>
                      </a:schemeClr>
                    </a:solidFill>
                  </a:endParaRPr>
                </a:p>
              </p:txBody>
            </p:sp>
            <p:sp>
              <p:nvSpPr>
                <p:cNvPr id="92" name="Freeform: Shape 91">
                  <a:extLst>
                    <a:ext uri="{FF2B5EF4-FFF2-40B4-BE49-F238E27FC236}">
                      <a16:creationId xmlns:a16="http://schemas.microsoft.com/office/drawing/2014/main" id="{A554B4B8-D6F9-48A6-82C3-1A7D3E625A1D}"/>
                    </a:ext>
                  </a:extLst>
                </p:cNvPr>
                <p:cNvSpPr/>
                <p:nvPr/>
              </p:nvSpPr>
              <p:spPr>
                <a:xfrm>
                  <a:off x="6228804" y="3250875"/>
                  <a:ext cx="432876" cy="544377"/>
                </a:xfrm>
                <a:custGeom>
                  <a:avLst/>
                  <a:gdLst>
                    <a:gd name="connsiteX0" fmla="*/ 432876 w 432876"/>
                    <a:gd name="connsiteY0" fmla="*/ 107363 h 544377"/>
                    <a:gd name="connsiteX1" fmla="*/ 270325 w 432876"/>
                    <a:gd name="connsiteY1" fmla="*/ 107363 h 544377"/>
                    <a:gd name="connsiteX2" fmla="*/ 270325 w 432876"/>
                    <a:gd name="connsiteY2" fmla="*/ 544378 h 544377"/>
                    <a:gd name="connsiteX3" fmla="*/ 163494 w 432876"/>
                    <a:gd name="connsiteY3" fmla="*/ 544378 h 544377"/>
                    <a:gd name="connsiteX4" fmla="*/ 163494 w 432876"/>
                    <a:gd name="connsiteY4" fmla="*/ 107363 h 544377"/>
                    <a:gd name="connsiteX5" fmla="*/ 0 w 432876"/>
                    <a:gd name="connsiteY5" fmla="*/ 107363 h 544377"/>
                    <a:gd name="connsiteX6" fmla="*/ 0 w 432876"/>
                    <a:gd name="connsiteY6" fmla="*/ 0 h 544377"/>
                    <a:gd name="connsiteX7" fmla="*/ 432876 w 432876"/>
                    <a:gd name="connsiteY7" fmla="*/ 0 h 54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876" h="544377">
                      <a:moveTo>
                        <a:pt x="432876" y="107363"/>
                      </a:moveTo>
                      <a:lnTo>
                        <a:pt x="270325" y="107363"/>
                      </a:lnTo>
                      <a:lnTo>
                        <a:pt x="270325" y="544378"/>
                      </a:lnTo>
                      <a:lnTo>
                        <a:pt x="163494" y="544378"/>
                      </a:lnTo>
                      <a:lnTo>
                        <a:pt x="163494" y="107363"/>
                      </a:lnTo>
                      <a:lnTo>
                        <a:pt x="0" y="107363"/>
                      </a:lnTo>
                      <a:lnTo>
                        <a:pt x="0" y="0"/>
                      </a:lnTo>
                      <a:lnTo>
                        <a:pt x="432876" y="0"/>
                      </a:lnTo>
                      <a:close/>
                    </a:path>
                  </a:pathLst>
                </a:custGeom>
                <a:solidFill>
                  <a:srgbClr val="FFFFFF"/>
                </a:solidFill>
                <a:ln w="54471" cap="flat">
                  <a:noFill/>
                  <a:prstDash val="solid"/>
                  <a:miter/>
                </a:ln>
              </p:spPr>
              <p:txBody>
                <a:bodyPr rtlCol="0" anchor="ctr"/>
                <a:lstStyle/>
                <a:p>
                  <a:endParaRPr lang="en-US">
                    <a:solidFill>
                      <a:schemeClr val="tx1">
                        <a:lumMod val="85000"/>
                        <a:lumOff val="15000"/>
                      </a:schemeClr>
                    </a:solidFill>
                  </a:endParaRPr>
                </a:p>
              </p:txBody>
            </p:sp>
          </p:grpSp>
          <p:sp>
            <p:nvSpPr>
              <p:cNvPr id="40" name="Freeform: Shape 39">
                <a:extLst>
                  <a:ext uri="{FF2B5EF4-FFF2-40B4-BE49-F238E27FC236}">
                    <a16:creationId xmlns:a16="http://schemas.microsoft.com/office/drawing/2014/main" id="{A9C3D75D-ECA0-48A5-AA22-BC0E9B2C4029}"/>
                  </a:ext>
                </a:extLst>
              </p:cNvPr>
              <p:cNvSpPr/>
              <p:nvPr/>
            </p:nvSpPr>
            <p:spPr>
              <a:xfrm>
                <a:off x="5902829" y="2904702"/>
                <a:ext cx="1184510" cy="655441"/>
              </a:xfrm>
              <a:custGeom>
                <a:avLst/>
                <a:gdLst>
                  <a:gd name="connsiteX0" fmla="*/ 0 w 1723072"/>
                  <a:gd name="connsiteY0" fmla="*/ 0 h 953452"/>
                  <a:gd name="connsiteX1" fmla="*/ 1723073 w 1723072"/>
                  <a:gd name="connsiteY1" fmla="*/ 0 h 953452"/>
                  <a:gd name="connsiteX2" fmla="*/ 1723073 w 1723072"/>
                  <a:gd name="connsiteY2" fmla="*/ 953453 h 953452"/>
                  <a:gd name="connsiteX3" fmla="*/ 0 w 1723072"/>
                  <a:gd name="connsiteY3" fmla="*/ 953453 h 953452"/>
                </a:gdLst>
                <a:ahLst/>
                <a:cxnLst>
                  <a:cxn ang="0">
                    <a:pos x="connsiteX0" y="connsiteY0"/>
                  </a:cxn>
                  <a:cxn ang="0">
                    <a:pos x="connsiteX1" y="connsiteY1"/>
                  </a:cxn>
                  <a:cxn ang="0">
                    <a:pos x="connsiteX2" y="connsiteY2"/>
                  </a:cxn>
                  <a:cxn ang="0">
                    <a:pos x="connsiteX3" y="connsiteY3"/>
                  </a:cxn>
                </a:cxnLst>
                <a:rect l="l" t="t" r="r" b="b"/>
                <a:pathLst>
                  <a:path w="1723072" h="953452">
                    <a:moveTo>
                      <a:pt x="0" y="0"/>
                    </a:moveTo>
                    <a:lnTo>
                      <a:pt x="1723073" y="0"/>
                    </a:lnTo>
                    <a:lnTo>
                      <a:pt x="1723073" y="953453"/>
                    </a:lnTo>
                    <a:lnTo>
                      <a:pt x="0" y="953453"/>
                    </a:lnTo>
                    <a:close/>
                  </a:path>
                </a:pathLst>
              </a:custGeom>
              <a:solidFill>
                <a:srgbClr val="FFFFFF">
                  <a:alpha val="76000"/>
                </a:srgbClr>
              </a:solidFill>
              <a:ln w="9525" cap="flat">
                <a:noFill/>
                <a:prstDash val="solid"/>
                <a:miter/>
              </a:ln>
            </p:spPr>
            <p:txBody>
              <a:bodyPr rtlCol="0" anchor="ctr"/>
              <a:lstStyle/>
              <a:p>
                <a:endParaRPr lang="en-US">
                  <a:solidFill>
                    <a:schemeClr val="tx1">
                      <a:lumMod val="85000"/>
                      <a:lumOff val="15000"/>
                    </a:schemeClr>
                  </a:solidFill>
                </a:endParaRPr>
              </a:p>
            </p:txBody>
          </p:sp>
          <p:grpSp>
            <p:nvGrpSpPr>
              <p:cNvPr id="41" name="Group 40">
                <a:extLst>
                  <a:ext uri="{FF2B5EF4-FFF2-40B4-BE49-F238E27FC236}">
                    <a16:creationId xmlns:a16="http://schemas.microsoft.com/office/drawing/2014/main" id="{878F6097-B7B8-4AED-95E2-4C806ADA4DBE}"/>
                  </a:ext>
                </a:extLst>
              </p:cNvPr>
              <p:cNvGrpSpPr/>
              <p:nvPr/>
            </p:nvGrpSpPr>
            <p:grpSpPr>
              <a:xfrm>
                <a:off x="5050314" y="3106052"/>
                <a:ext cx="1452295" cy="740231"/>
                <a:chOff x="5050314" y="3106052"/>
                <a:chExt cx="1452295" cy="740231"/>
              </a:xfrm>
            </p:grpSpPr>
            <p:grpSp>
              <p:nvGrpSpPr>
                <p:cNvPr id="62" name="Graphic 66">
                  <a:extLst>
                    <a:ext uri="{FF2B5EF4-FFF2-40B4-BE49-F238E27FC236}">
                      <a16:creationId xmlns:a16="http://schemas.microsoft.com/office/drawing/2014/main" id="{BFBD7D63-7677-4AB0-9C3F-F5D334BF64AE}"/>
                    </a:ext>
                  </a:extLst>
                </p:cNvPr>
                <p:cNvGrpSpPr/>
                <p:nvPr/>
              </p:nvGrpSpPr>
              <p:grpSpPr>
                <a:xfrm>
                  <a:off x="5050314" y="3106052"/>
                  <a:ext cx="1452295" cy="740231"/>
                  <a:chOff x="4189713" y="5235893"/>
                  <a:chExt cx="2611549" cy="1331100"/>
                </a:xfrm>
              </p:grpSpPr>
              <p:sp>
                <p:nvSpPr>
                  <p:cNvPr id="77" name="Freeform: Shape 76">
                    <a:extLst>
                      <a:ext uri="{FF2B5EF4-FFF2-40B4-BE49-F238E27FC236}">
                        <a16:creationId xmlns:a16="http://schemas.microsoft.com/office/drawing/2014/main" id="{C29D2E95-8EE3-4A20-AD1A-902E826F9CF5}"/>
                      </a:ext>
                    </a:extLst>
                  </p:cNvPr>
                  <p:cNvSpPr/>
                  <p:nvPr/>
                </p:nvSpPr>
                <p:spPr>
                  <a:xfrm>
                    <a:off x="4482837" y="5235893"/>
                    <a:ext cx="2025299" cy="1218169"/>
                  </a:xfrm>
                  <a:custGeom>
                    <a:avLst/>
                    <a:gdLst>
                      <a:gd name="connsiteX0" fmla="*/ 0 w 2025299"/>
                      <a:gd name="connsiteY0" fmla="*/ 0 h 1218169"/>
                      <a:gd name="connsiteX1" fmla="*/ 2025300 w 2025299"/>
                      <a:gd name="connsiteY1" fmla="*/ 0 h 1218169"/>
                      <a:gd name="connsiteX2" fmla="*/ 2025300 w 2025299"/>
                      <a:gd name="connsiteY2" fmla="*/ 1218169 h 1218169"/>
                      <a:gd name="connsiteX3" fmla="*/ 0 w 2025299"/>
                      <a:gd name="connsiteY3" fmla="*/ 1218169 h 1218169"/>
                    </a:gdLst>
                    <a:ahLst/>
                    <a:cxnLst>
                      <a:cxn ang="0">
                        <a:pos x="connsiteX0" y="connsiteY0"/>
                      </a:cxn>
                      <a:cxn ang="0">
                        <a:pos x="connsiteX1" y="connsiteY1"/>
                      </a:cxn>
                      <a:cxn ang="0">
                        <a:pos x="connsiteX2" y="connsiteY2"/>
                      </a:cxn>
                      <a:cxn ang="0">
                        <a:pos x="connsiteX3" y="connsiteY3"/>
                      </a:cxn>
                    </a:cxnLst>
                    <a:rect l="l" t="t" r="r" b="b"/>
                    <a:pathLst>
                      <a:path w="2025299" h="1218169">
                        <a:moveTo>
                          <a:pt x="0" y="0"/>
                        </a:moveTo>
                        <a:lnTo>
                          <a:pt x="2025300" y="0"/>
                        </a:lnTo>
                        <a:lnTo>
                          <a:pt x="2025300" y="1218169"/>
                        </a:lnTo>
                        <a:lnTo>
                          <a:pt x="0" y="1218169"/>
                        </a:lnTo>
                        <a:close/>
                      </a:path>
                    </a:pathLst>
                  </a:custGeom>
                  <a:solidFill>
                    <a:srgbClr val="5239BD"/>
                  </a:solidFill>
                  <a:ln w="8285" cap="flat">
                    <a:noFill/>
                    <a:prstDash val="solid"/>
                    <a:miter/>
                  </a:ln>
                </p:spPr>
                <p:txBody>
                  <a:bodyPr rtlCol="0" anchor="ctr"/>
                  <a:lstStyle/>
                  <a:p>
                    <a:endParaRPr lang="en-US">
                      <a:solidFill>
                        <a:schemeClr val="tx1">
                          <a:lumMod val="85000"/>
                          <a:lumOff val="15000"/>
                        </a:schemeClr>
                      </a:solidFill>
                    </a:endParaRPr>
                  </a:p>
                </p:txBody>
              </p:sp>
              <p:sp>
                <p:nvSpPr>
                  <p:cNvPr id="78" name="Freeform: Shape 77">
                    <a:extLst>
                      <a:ext uri="{FF2B5EF4-FFF2-40B4-BE49-F238E27FC236}">
                        <a16:creationId xmlns:a16="http://schemas.microsoft.com/office/drawing/2014/main" id="{349273DE-BB10-432A-975C-EF67D3001B30}"/>
                      </a:ext>
                    </a:extLst>
                  </p:cNvPr>
                  <p:cNvSpPr/>
                  <p:nvPr/>
                </p:nvSpPr>
                <p:spPr>
                  <a:xfrm>
                    <a:off x="4610387" y="5311954"/>
                    <a:ext cx="1757086" cy="1073682"/>
                  </a:xfrm>
                  <a:custGeom>
                    <a:avLst/>
                    <a:gdLst>
                      <a:gd name="connsiteX0" fmla="*/ 0 w 1757086"/>
                      <a:gd name="connsiteY0" fmla="*/ 0 h 1073682"/>
                      <a:gd name="connsiteX1" fmla="*/ 1757087 w 1757086"/>
                      <a:gd name="connsiteY1" fmla="*/ 0 h 1073682"/>
                      <a:gd name="connsiteX2" fmla="*/ 1757087 w 1757086"/>
                      <a:gd name="connsiteY2" fmla="*/ 1073683 h 1073682"/>
                      <a:gd name="connsiteX3" fmla="*/ 0 w 1757086"/>
                      <a:gd name="connsiteY3" fmla="*/ 1073683 h 1073682"/>
                    </a:gdLst>
                    <a:ahLst/>
                    <a:cxnLst>
                      <a:cxn ang="0">
                        <a:pos x="connsiteX0" y="connsiteY0"/>
                      </a:cxn>
                      <a:cxn ang="0">
                        <a:pos x="connsiteX1" y="connsiteY1"/>
                      </a:cxn>
                      <a:cxn ang="0">
                        <a:pos x="connsiteX2" y="connsiteY2"/>
                      </a:cxn>
                      <a:cxn ang="0">
                        <a:pos x="connsiteX3" y="connsiteY3"/>
                      </a:cxn>
                    </a:cxnLst>
                    <a:rect l="l" t="t" r="r" b="b"/>
                    <a:pathLst>
                      <a:path w="1757086" h="1073682">
                        <a:moveTo>
                          <a:pt x="0" y="0"/>
                        </a:moveTo>
                        <a:lnTo>
                          <a:pt x="1757087" y="0"/>
                        </a:lnTo>
                        <a:lnTo>
                          <a:pt x="1757087" y="1073683"/>
                        </a:lnTo>
                        <a:lnTo>
                          <a:pt x="0" y="1073683"/>
                        </a:lnTo>
                        <a:close/>
                      </a:path>
                    </a:pathLst>
                  </a:custGeom>
                  <a:solidFill>
                    <a:srgbClr val="FFFFFF"/>
                  </a:solidFill>
                  <a:ln w="8285" cap="flat">
                    <a:noFill/>
                    <a:prstDash val="solid"/>
                    <a:miter/>
                  </a:ln>
                </p:spPr>
                <p:txBody>
                  <a:bodyPr rtlCol="0" anchor="ctr"/>
                  <a:lstStyle/>
                  <a:p>
                    <a:endParaRPr lang="en-US">
                      <a:solidFill>
                        <a:schemeClr val="tx1">
                          <a:lumMod val="85000"/>
                          <a:lumOff val="15000"/>
                        </a:schemeClr>
                      </a:solidFill>
                    </a:endParaRPr>
                  </a:p>
                </p:txBody>
              </p:sp>
              <p:sp>
                <p:nvSpPr>
                  <p:cNvPr id="79" name="Freeform: Shape 78">
                    <a:extLst>
                      <a:ext uri="{FF2B5EF4-FFF2-40B4-BE49-F238E27FC236}">
                        <a16:creationId xmlns:a16="http://schemas.microsoft.com/office/drawing/2014/main" id="{3CA7E71E-7FE3-4F6A-BF02-E696893ED5A6}"/>
                      </a:ext>
                    </a:extLst>
                  </p:cNvPr>
                  <p:cNvSpPr/>
                  <p:nvPr/>
                </p:nvSpPr>
                <p:spPr>
                  <a:xfrm>
                    <a:off x="4189713" y="6454062"/>
                    <a:ext cx="2611549" cy="112931"/>
                  </a:xfrm>
                  <a:custGeom>
                    <a:avLst/>
                    <a:gdLst>
                      <a:gd name="connsiteX0" fmla="*/ 2535984 w 2611549"/>
                      <a:gd name="connsiteY0" fmla="*/ 112932 h 112931"/>
                      <a:gd name="connsiteX1" fmla="*/ 75565 w 2611549"/>
                      <a:gd name="connsiteY1" fmla="*/ 112932 h 112931"/>
                      <a:gd name="connsiteX2" fmla="*/ 0 w 2611549"/>
                      <a:gd name="connsiteY2" fmla="*/ 37367 h 112931"/>
                      <a:gd name="connsiteX3" fmla="*/ 0 w 2611549"/>
                      <a:gd name="connsiteY3" fmla="*/ 0 h 112931"/>
                      <a:gd name="connsiteX4" fmla="*/ 2611549 w 2611549"/>
                      <a:gd name="connsiteY4" fmla="*/ 0 h 112931"/>
                      <a:gd name="connsiteX5" fmla="*/ 2611549 w 2611549"/>
                      <a:gd name="connsiteY5" fmla="*/ 37367 h 112931"/>
                      <a:gd name="connsiteX6" fmla="*/ 2535984 w 2611549"/>
                      <a:gd name="connsiteY6" fmla="*/ 112932 h 11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1549" h="112931">
                        <a:moveTo>
                          <a:pt x="2535984" y="112932"/>
                        </a:moveTo>
                        <a:lnTo>
                          <a:pt x="75565" y="112932"/>
                        </a:lnTo>
                        <a:cubicBezTo>
                          <a:pt x="34046" y="112932"/>
                          <a:pt x="0" y="78886"/>
                          <a:pt x="0" y="37367"/>
                        </a:cubicBezTo>
                        <a:lnTo>
                          <a:pt x="0" y="0"/>
                        </a:lnTo>
                        <a:lnTo>
                          <a:pt x="2611549" y="0"/>
                        </a:lnTo>
                        <a:lnTo>
                          <a:pt x="2611549" y="37367"/>
                        </a:lnTo>
                        <a:cubicBezTo>
                          <a:pt x="2611549" y="78886"/>
                          <a:pt x="2577504" y="112932"/>
                          <a:pt x="2535984" y="112932"/>
                        </a:cubicBezTo>
                      </a:path>
                    </a:pathLst>
                  </a:custGeom>
                  <a:solidFill>
                    <a:srgbClr val="282828"/>
                  </a:solidFill>
                  <a:ln w="8285" cap="flat">
                    <a:noFill/>
                    <a:prstDash val="solid"/>
                    <a:miter/>
                  </a:ln>
                </p:spPr>
                <p:txBody>
                  <a:bodyPr rtlCol="0" anchor="ctr"/>
                  <a:lstStyle/>
                  <a:p>
                    <a:endParaRPr lang="en-US">
                      <a:solidFill>
                        <a:schemeClr val="tx1">
                          <a:lumMod val="85000"/>
                          <a:lumOff val="15000"/>
                        </a:schemeClr>
                      </a:solidFill>
                    </a:endParaRPr>
                  </a:p>
                </p:txBody>
              </p:sp>
            </p:grpSp>
            <p:grpSp>
              <p:nvGrpSpPr>
                <p:cNvPr id="63" name="Group 62">
                  <a:extLst>
                    <a:ext uri="{FF2B5EF4-FFF2-40B4-BE49-F238E27FC236}">
                      <a16:creationId xmlns:a16="http://schemas.microsoft.com/office/drawing/2014/main" id="{4A903C03-923E-4854-A962-21652187DDCD}"/>
                    </a:ext>
                  </a:extLst>
                </p:cNvPr>
                <p:cNvGrpSpPr/>
                <p:nvPr/>
              </p:nvGrpSpPr>
              <p:grpSpPr>
                <a:xfrm>
                  <a:off x="5538118" y="3223802"/>
                  <a:ext cx="476686" cy="441764"/>
                  <a:chOff x="6009294" y="2723963"/>
                  <a:chExt cx="1743620" cy="1615882"/>
                </a:xfrm>
              </p:grpSpPr>
              <p:sp>
                <p:nvSpPr>
                  <p:cNvPr id="64" name="Freeform: Shape 63">
                    <a:extLst>
                      <a:ext uri="{FF2B5EF4-FFF2-40B4-BE49-F238E27FC236}">
                        <a16:creationId xmlns:a16="http://schemas.microsoft.com/office/drawing/2014/main" id="{0FF2E4DA-8CFF-4ED5-818E-FEC0DA533133}"/>
                      </a:ext>
                    </a:extLst>
                  </p:cNvPr>
                  <p:cNvSpPr/>
                  <p:nvPr/>
                </p:nvSpPr>
                <p:spPr>
                  <a:xfrm>
                    <a:off x="6681321" y="2723963"/>
                    <a:ext cx="508559" cy="508559"/>
                  </a:xfrm>
                  <a:custGeom>
                    <a:avLst/>
                    <a:gdLst>
                      <a:gd name="connsiteX0" fmla="*/ 508560 w 508559"/>
                      <a:gd name="connsiteY0" fmla="*/ 254280 h 508559"/>
                      <a:gd name="connsiteX1" fmla="*/ 254280 w 508559"/>
                      <a:gd name="connsiteY1" fmla="*/ 508560 h 508559"/>
                      <a:gd name="connsiteX2" fmla="*/ 0 w 508559"/>
                      <a:gd name="connsiteY2" fmla="*/ 254280 h 508559"/>
                      <a:gd name="connsiteX3" fmla="*/ 254280 w 508559"/>
                      <a:gd name="connsiteY3" fmla="*/ 0 h 508559"/>
                      <a:gd name="connsiteX4" fmla="*/ 508560 w 508559"/>
                      <a:gd name="connsiteY4" fmla="*/ 254280 h 508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559" h="508559">
                        <a:moveTo>
                          <a:pt x="508560" y="254280"/>
                        </a:moveTo>
                        <a:cubicBezTo>
                          <a:pt x="508560" y="394715"/>
                          <a:pt x="394715" y="508560"/>
                          <a:pt x="254280" y="508560"/>
                        </a:cubicBezTo>
                        <a:cubicBezTo>
                          <a:pt x="113845" y="508560"/>
                          <a:pt x="0" y="394715"/>
                          <a:pt x="0" y="254280"/>
                        </a:cubicBezTo>
                        <a:cubicBezTo>
                          <a:pt x="0" y="113845"/>
                          <a:pt x="113845" y="0"/>
                          <a:pt x="254280" y="0"/>
                        </a:cubicBezTo>
                        <a:cubicBezTo>
                          <a:pt x="394715" y="0"/>
                          <a:pt x="508560" y="113845"/>
                          <a:pt x="508560" y="254280"/>
                        </a:cubicBezTo>
                        <a:close/>
                      </a:path>
                    </a:pathLst>
                  </a:custGeom>
                  <a:solidFill>
                    <a:srgbClr val="7B83EB"/>
                  </a:solidFill>
                  <a:ln w="54471" cap="flat">
                    <a:noFill/>
                    <a:prstDash val="solid"/>
                    <a:miter/>
                  </a:ln>
                </p:spPr>
                <p:txBody>
                  <a:bodyPr rtlCol="0" anchor="ctr"/>
                  <a:lstStyle/>
                  <a:p>
                    <a:endParaRPr lang="en-US">
                      <a:solidFill>
                        <a:schemeClr val="tx1">
                          <a:lumMod val="85000"/>
                          <a:lumOff val="15000"/>
                        </a:schemeClr>
                      </a:solidFill>
                    </a:endParaRPr>
                  </a:p>
                </p:txBody>
              </p:sp>
              <p:sp>
                <p:nvSpPr>
                  <p:cNvPr id="65" name="Freeform: Shape 64">
                    <a:extLst>
                      <a:ext uri="{FF2B5EF4-FFF2-40B4-BE49-F238E27FC236}">
                        <a16:creationId xmlns:a16="http://schemas.microsoft.com/office/drawing/2014/main" id="{689C0D8E-F412-472B-9670-9FAC890EFED0}"/>
                      </a:ext>
                    </a:extLst>
                  </p:cNvPr>
                  <p:cNvSpPr/>
                  <p:nvPr/>
                </p:nvSpPr>
                <p:spPr>
                  <a:xfrm>
                    <a:off x="6687192" y="3032731"/>
                    <a:ext cx="302896" cy="199836"/>
                  </a:xfrm>
                  <a:custGeom>
                    <a:avLst/>
                    <a:gdLst>
                      <a:gd name="connsiteX0" fmla="*/ 230243 w 302896"/>
                      <a:gd name="connsiteY0" fmla="*/ 0 h 199836"/>
                      <a:gd name="connsiteX1" fmla="*/ 0 w 302896"/>
                      <a:gd name="connsiteY1" fmla="*/ 0 h 199836"/>
                      <a:gd name="connsiteX2" fmla="*/ 1161 w 302896"/>
                      <a:gd name="connsiteY2" fmla="*/ 5082 h 199836"/>
                      <a:gd name="connsiteX3" fmla="*/ 1264 w 302896"/>
                      <a:gd name="connsiteY3" fmla="*/ 5507 h 199836"/>
                      <a:gd name="connsiteX4" fmla="*/ 2431 w 302896"/>
                      <a:gd name="connsiteY4" fmla="*/ 10167 h 199836"/>
                      <a:gd name="connsiteX5" fmla="*/ 302897 w 302896"/>
                      <a:gd name="connsiteY5" fmla="*/ 193916 h 199836"/>
                      <a:gd name="connsiteX6" fmla="*/ 302897 w 302896"/>
                      <a:gd name="connsiteY6" fmla="*/ 72650 h 199836"/>
                      <a:gd name="connsiteX7" fmla="*/ 230243 w 302896"/>
                      <a:gd name="connsiteY7" fmla="*/ 0 h 19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896" h="199836">
                        <a:moveTo>
                          <a:pt x="230243" y="0"/>
                        </a:moveTo>
                        <a:lnTo>
                          <a:pt x="0" y="0"/>
                        </a:lnTo>
                        <a:cubicBezTo>
                          <a:pt x="369" y="1696"/>
                          <a:pt x="756" y="3390"/>
                          <a:pt x="1161" y="5082"/>
                        </a:cubicBezTo>
                        <a:lnTo>
                          <a:pt x="1264" y="5507"/>
                        </a:lnTo>
                        <a:cubicBezTo>
                          <a:pt x="1636" y="7064"/>
                          <a:pt x="2032" y="8617"/>
                          <a:pt x="2431" y="10167"/>
                        </a:cubicBezTo>
                        <a:cubicBezTo>
                          <a:pt x="37197" y="142013"/>
                          <a:pt x="169691" y="223039"/>
                          <a:pt x="302897" y="193916"/>
                        </a:cubicBezTo>
                        <a:lnTo>
                          <a:pt x="302897" y="72650"/>
                        </a:lnTo>
                        <a:cubicBezTo>
                          <a:pt x="302778" y="32575"/>
                          <a:pt x="270319" y="117"/>
                          <a:pt x="230243" y="0"/>
                        </a:cubicBezTo>
                        <a:close/>
                      </a:path>
                    </a:pathLst>
                  </a:custGeom>
                  <a:solidFill>
                    <a:srgbClr val="000000">
                      <a:alpha val="10000"/>
                    </a:srgbClr>
                  </a:solidFill>
                  <a:ln w="54471" cap="flat">
                    <a:noFill/>
                    <a:prstDash val="solid"/>
                    <a:miter/>
                  </a:ln>
                </p:spPr>
                <p:txBody>
                  <a:bodyPr rtlCol="0" anchor="ctr"/>
                  <a:lstStyle/>
                  <a:p>
                    <a:endParaRPr lang="en-US">
                      <a:solidFill>
                        <a:schemeClr val="tx1">
                          <a:lumMod val="85000"/>
                          <a:lumOff val="15000"/>
                        </a:schemeClr>
                      </a:solidFill>
                    </a:endParaRPr>
                  </a:p>
                </p:txBody>
              </p:sp>
              <p:sp>
                <p:nvSpPr>
                  <p:cNvPr id="66" name="Freeform: Shape 65">
                    <a:extLst>
                      <a:ext uri="{FF2B5EF4-FFF2-40B4-BE49-F238E27FC236}">
                        <a16:creationId xmlns:a16="http://schemas.microsoft.com/office/drawing/2014/main" id="{41AB71C3-1F52-488E-B9AD-C31CFD3EA8EC}"/>
                      </a:ext>
                    </a:extLst>
                  </p:cNvPr>
                  <p:cNvSpPr/>
                  <p:nvPr/>
                </p:nvSpPr>
                <p:spPr>
                  <a:xfrm>
                    <a:off x="6705806" y="3087219"/>
                    <a:ext cx="229794" cy="145300"/>
                  </a:xfrm>
                  <a:custGeom>
                    <a:avLst/>
                    <a:gdLst>
                      <a:gd name="connsiteX0" fmla="*/ 157141 w 229794"/>
                      <a:gd name="connsiteY0" fmla="*/ 0 h 145300"/>
                      <a:gd name="connsiteX1" fmla="*/ 0 w 229794"/>
                      <a:gd name="connsiteY1" fmla="*/ 0 h 145300"/>
                      <a:gd name="connsiteX2" fmla="*/ 229794 w 229794"/>
                      <a:gd name="connsiteY2" fmla="*/ 145301 h 145300"/>
                      <a:gd name="connsiteX3" fmla="*/ 229794 w 229794"/>
                      <a:gd name="connsiteY3" fmla="*/ 72650 h 145300"/>
                      <a:gd name="connsiteX4" fmla="*/ 157141 w 229794"/>
                      <a:gd name="connsiteY4" fmla="*/ 0 h 14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94" h="145300">
                        <a:moveTo>
                          <a:pt x="157141" y="0"/>
                        </a:moveTo>
                        <a:lnTo>
                          <a:pt x="0" y="0"/>
                        </a:lnTo>
                        <a:cubicBezTo>
                          <a:pt x="42105" y="88752"/>
                          <a:pt x="131561" y="145316"/>
                          <a:pt x="229794" y="145301"/>
                        </a:cubicBezTo>
                        <a:lnTo>
                          <a:pt x="229794" y="72650"/>
                        </a:lnTo>
                        <a:cubicBezTo>
                          <a:pt x="229676" y="32575"/>
                          <a:pt x="197217" y="117"/>
                          <a:pt x="157141" y="0"/>
                        </a:cubicBezTo>
                        <a:close/>
                      </a:path>
                    </a:pathLst>
                  </a:custGeom>
                  <a:solidFill>
                    <a:srgbClr val="000000">
                      <a:alpha val="20000"/>
                    </a:srgbClr>
                  </a:solidFill>
                  <a:ln w="54471" cap="flat">
                    <a:noFill/>
                    <a:prstDash val="solid"/>
                    <a:miter/>
                  </a:ln>
                </p:spPr>
                <p:txBody>
                  <a:bodyPr rtlCol="0" anchor="ctr"/>
                  <a:lstStyle/>
                  <a:p>
                    <a:endParaRPr lang="en-US">
                      <a:solidFill>
                        <a:schemeClr val="tx1">
                          <a:lumMod val="85000"/>
                          <a:lumOff val="15000"/>
                        </a:schemeClr>
                      </a:solidFill>
                    </a:endParaRPr>
                  </a:p>
                </p:txBody>
              </p:sp>
              <p:sp>
                <p:nvSpPr>
                  <p:cNvPr id="67" name="Freeform: Shape 66">
                    <a:extLst>
                      <a:ext uri="{FF2B5EF4-FFF2-40B4-BE49-F238E27FC236}">
                        <a16:creationId xmlns:a16="http://schemas.microsoft.com/office/drawing/2014/main" id="{D6768AF3-BF75-4F83-9A36-AC5FBA6265DC}"/>
                      </a:ext>
                    </a:extLst>
                  </p:cNvPr>
                  <p:cNvSpPr/>
                  <p:nvPr/>
                </p:nvSpPr>
                <p:spPr>
                  <a:xfrm>
                    <a:off x="7317020" y="2869265"/>
                    <a:ext cx="381420" cy="381420"/>
                  </a:xfrm>
                  <a:custGeom>
                    <a:avLst/>
                    <a:gdLst>
                      <a:gd name="connsiteX0" fmla="*/ 381420 w 381420"/>
                      <a:gd name="connsiteY0" fmla="*/ 190710 h 381420"/>
                      <a:gd name="connsiteX1" fmla="*/ 190710 w 381420"/>
                      <a:gd name="connsiteY1" fmla="*/ 381420 h 381420"/>
                      <a:gd name="connsiteX2" fmla="*/ 0 w 381420"/>
                      <a:gd name="connsiteY2" fmla="*/ 190710 h 381420"/>
                      <a:gd name="connsiteX3" fmla="*/ 190710 w 381420"/>
                      <a:gd name="connsiteY3" fmla="*/ 0 h 381420"/>
                      <a:gd name="connsiteX4" fmla="*/ 381420 w 381420"/>
                      <a:gd name="connsiteY4" fmla="*/ 190710 h 381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20" h="381420">
                        <a:moveTo>
                          <a:pt x="381420" y="190710"/>
                        </a:moveTo>
                        <a:cubicBezTo>
                          <a:pt x="381420" y="296036"/>
                          <a:pt x="296036" y="381420"/>
                          <a:pt x="190710" y="381420"/>
                        </a:cubicBezTo>
                        <a:cubicBezTo>
                          <a:pt x="85384" y="381420"/>
                          <a:pt x="0" y="296036"/>
                          <a:pt x="0" y="190710"/>
                        </a:cubicBezTo>
                        <a:cubicBezTo>
                          <a:pt x="0" y="85384"/>
                          <a:pt x="85384" y="0"/>
                          <a:pt x="190710" y="0"/>
                        </a:cubicBezTo>
                        <a:cubicBezTo>
                          <a:pt x="296036" y="0"/>
                          <a:pt x="381420" y="85384"/>
                          <a:pt x="381420" y="190710"/>
                        </a:cubicBezTo>
                        <a:close/>
                      </a:path>
                    </a:pathLst>
                  </a:custGeom>
                  <a:solidFill>
                    <a:srgbClr val="5059C9"/>
                  </a:solidFill>
                  <a:ln w="54471" cap="flat">
                    <a:noFill/>
                    <a:prstDash val="solid"/>
                    <a:miter/>
                  </a:ln>
                </p:spPr>
                <p:txBody>
                  <a:bodyPr rtlCol="0" anchor="ctr"/>
                  <a:lstStyle/>
                  <a:p>
                    <a:endParaRPr lang="en-US">
                      <a:solidFill>
                        <a:schemeClr val="tx1">
                          <a:lumMod val="85000"/>
                          <a:lumOff val="15000"/>
                        </a:schemeClr>
                      </a:solidFill>
                    </a:endParaRPr>
                  </a:p>
                </p:txBody>
              </p:sp>
              <p:sp>
                <p:nvSpPr>
                  <p:cNvPr id="68" name="Freeform: Shape 67">
                    <a:extLst>
                      <a:ext uri="{FF2B5EF4-FFF2-40B4-BE49-F238E27FC236}">
                        <a16:creationId xmlns:a16="http://schemas.microsoft.com/office/drawing/2014/main" id="{7918F21E-0EB4-4E30-8BF5-7ACC108A98D6}"/>
                      </a:ext>
                    </a:extLst>
                  </p:cNvPr>
                  <p:cNvSpPr/>
                  <p:nvPr/>
                </p:nvSpPr>
                <p:spPr>
                  <a:xfrm>
                    <a:off x="7207982" y="3305174"/>
                    <a:ext cx="544932" cy="759661"/>
                  </a:xfrm>
                  <a:custGeom>
                    <a:avLst/>
                    <a:gdLst>
                      <a:gd name="connsiteX0" fmla="*/ 463202 w 544932"/>
                      <a:gd name="connsiteY0" fmla="*/ 0 h 759661"/>
                      <a:gd name="connsiteX1" fmla="*/ 34870 w 544932"/>
                      <a:gd name="connsiteY1" fmla="*/ 0 h 759661"/>
                      <a:gd name="connsiteX2" fmla="*/ 49 w 544932"/>
                      <a:gd name="connsiteY2" fmla="*/ 34821 h 759661"/>
                      <a:gd name="connsiteX3" fmla="*/ 49 w 544932"/>
                      <a:gd name="connsiteY3" fmla="*/ 476739 h 759661"/>
                      <a:gd name="connsiteX4" fmla="*/ 216163 w 544932"/>
                      <a:gd name="connsiteY4" fmla="*/ 753790 h 759661"/>
                      <a:gd name="connsiteX5" fmla="*/ 539116 w 544932"/>
                      <a:gd name="connsiteY5" fmla="*/ 542889 h 759661"/>
                      <a:gd name="connsiteX6" fmla="*/ 544932 w 544932"/>
                      <a:gd name="connsiteY6" fmla="*/ 486994 h 759661"/>
                      <a:gd name="connsiteX7" fmla="*/ 544933 w 544932"/>
                      <a:gd name="connsiteY7" fmla="*/ 81733 h 759661"/>
                      <a:gd name="connsiteX8" fmla="*/ 463202 w 544932"/>
                      <a:gd name="connsiteY8" fmla="*/ 0 h 7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4932" h="759661">
                        <a:moveTo>
                          <a:pt x="463202" y="0"/>
                        </a:moveTo>
                        <a:lnTo>
                          <a:pt x="34870" y="0"/>
                        </a:lnTo>
                        <a:cubicBezTo>
                          <a:pt x="15639" y="0"/>
                          <a:pt x="49" y="15590"/>
                          <a:pt x="49" y="34821"/>
                        </a:cubicBezTo>
                        <a:lnTo>
                          <a:pt x="49" y="476739"/>
                        </a:lnTo>
                        <a:cubicBezTo>
                          <a:pt x="-2397" y="608544"/>
                          <a:pt x="87728" y="724080"/>
                          <a:pt x="216163" y="753790"/>
                        </a:cubicBezTo>
                        <a:cubicBezTo>
                          <a:pt x="363583" y="784732"/>
                          <a:pt x="508174" y="690308"/>
                          <a:pt x="539116" y="542889"/>
                        </a:cubicBezTo>
                        <a:cubicBezTo>
                          <a:pt x="542974" y="524507"/>
                          <a:pt x="544923" y="505776"/>
                          <a:pt x="544932" y="486994"/>
                        </a:cubicBezTo>
                        <a:lnTo>
                          <a:pt x="544933" y="81733"/>
                        </a:lnTo>
                        <a:cubicBezTo>
                          <a:pt x="544933" y="36594"/>
                          <a:pt x="508341" y="1"/>
                          <a:pt x="463202" y="0"/>
                        </a:cubicBezTo>
                        <a:close/>
                      </a:path>
                    </a:pathLst>
                  </a:custGeom>
                  <a:solidFill>
                    <a:srgbClr val="5059C9"/>
                  </a:solidFill>
                  <a:ln w="54471" cap="flat">
                    <a:noFill/>
                    <a:prstDash val="solid"/>
                    <a:miter/>
                  </a:ln>
                </p:spPr>
                <p:txBody>
                  <a:bodyPr rtlCol="0" anchor="ctr"/>
                  <a:lstStyle/>
                  <a:p>
                    <a:endParaRPr lang="en-US">
                      <a:solidFill>
                        <a:schemeClr val="tx1">
                          <a:lumMod val="85000"/>
                          <a:lumOff val="15000"/>
                        </a:schemeClr>
                      </a:solidFill>
                    </a:endParaRPr>
                  </a:p>
                </p:txBody>
              </p:sp>
              <p:sp>
                <p:nvSpPr>
                  <p:cNvPr id="69" name="Freeform: Shape 68">
                    <a:extLst>
                      <a:ext uri="{FF2B5EF4-FFF2-40B4-BE49-F238E27FC236}">
                        <a16:creationId xmlns:a16="http://schemas.microsoft.com/office/drawing/2014/main" id="{28A8A55E-7F17-4BDC-9DC8-3278D42DCFC8}"/>
                      </a:ext>
                    </a:extLst>
                  </p:cNvPr>
                  <p:cNvSpPr/>
                  <p:nvPr/>
                </p:nvSpPr>
                <p:spPr>
                  <a:xfrm>
                    <a:off x="6541606" y="3304559"/>
                    <a:ext cx="871817" cy="1035286"/>
                  </a:xfrm>
                  <a:custGeom>
                    <a:avLst/>
                    <a:gdLst>
                      <a:gd name="connsiteX0" fmla="*/ 871818 w 871817"/>
                      <a:gd name="connsiteY0" fmla="*/ 81733 h 1035285"/>
                      <a:gd name="connsiteX1" fmla="*/ 871818 w 871817"/>
                      <a:gd name="connsiteY1" fmla="*/ 599375 h 1035285"/>
                      <a:gd name="connsiteX2" fmla="*/ 436478 w 871817"/>
                      <a:gd name="connsiteY2" fmla="*/ 1035285 h 1035285"/>
                      <a:gd name="connsiteX3" fmla="*/ 58848 w 871817"/>
                      <a:gd name="connsiteY3" fmla="*/ 817329 h 1035285"/>
                      <a:gd name="connsiteX4" fmla="*/ 31603 w 871817"/>
                      <a:gd name="connsiteY4" fmla="*/ 762841 h 1035285"/>
                      <a:gd name="connsiteX5" fmla="*/ 13622 w 871817"/>
                      <a:gd name="connsiteY5" fmla="*/ 708352 h 1035285"/>
                      <a:gd name="connsiteX6" fmla="*/ 0 w 871817"/>
                      <a:gd name="connsiteY6" fmla="*/ 599375 h 1035285"/>
                      <a:gd name="connsiteX7" fmla="*/ 0 w 871817"/>
                      <a:gd name="connsiteY7" fmla="*/ 81733 h 1035285"/>
                      <a:gd name="connsiteX8" fmla="*/ 81515 w 871817"/>
                      <a:gd name="connsiteY8" fmla="*/ 0 h 1035285"/>
                      <a:gd name="connsiteX9" fmla="*/ 81733 w 871817"/>
                      <a:gd name="connsiteY9" fmla="*/ 0 h 1035285"/>
                      <a:gd name="connsiteX10" fmla="*/ 790085 w 871817"/>
                      <a:gd name="connsiteY10" fmla="*/ 0 h 1035285"/>
                      <a:gd name="connsiteX11" fmla="*/ 871818 w 871817"/>
                      <a:gd name="connsiteY11" fmla="*/ 81515 h 1035285"/>
                      <a:gd name="connsiteX12" fmla="*/ 871818 w 871817"/>
                      <a:gd name="connsiteY12" fmla="*/ 81733 h 103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1817" h="1035285">
                        <a:moveTo>
                          <a:pt x="871818" y="81733"/>
                        </a:moveTo>
                        <a:lnTo>
                          <a:pt x="871818" y="599375"/>
                        </a:lnTo>
                        <a:cubicBezTo>
                          <a:pt x="871976" y="839964"/>
                          <a:pt x="677067" y="1035128"/>
                          <a:pt x="436478" y="1035285"/>
                        </a:cubicBezTo>
                        <a:cubicBezTo>
                          <a:pt x="280683" y="1035387"/>
                          <a:pt x="136694" y="952281"/>
                          <a:pt x="58848" y="817329"/>
                        </a:cubicBezTo>
                        <a:cubicBezTo>
                          <a:pt x="48363" y="799903"/>
                          <a:pt x="39253" y="781685"/>
                          <a:pt x="31603" y="762841"/>
                        </a:cubicBezTo>
                        <a:cubicBezTo>
                          <a:pt x="24472" y="745073"/>
                          <a:pt x="18466" y="726874"/>
                          <a:pt x="13622" y="708352"/>
                        </a:cubicBezTo>
                        <a:cubicBezTo>
                          <a:pt x="4639" y="672721"/>
                          <a:pt x="64" y="636121"/>
                          <a:pt x="0" y="599375"/>
                        </a:cubicBezTo>
                        <a:lnTo>
                          <a:pt x="0" y="81733"/>
                        </a:lnTo>
                        <a:cubicBezTo>
                          <a:pt x="-60" y="36653"/>
                          <a:pt x="36435" y="60"/>
                          <a:pt x="81515" y="0"/>
                        </a:cubicBezTo>
                        <a:cubicBezTo>
                          <a:pt x="81588" y="0"/>
                          <a:pt x="81660" y="0"/>
                          <a:pt x="81733" y="0"/>
                        </a:cubicBezTo>
                        <a:lnTo>
                          <a:pt x="790085" y="0"/>
                        </a:lnTo>
                        <a:cubicBezTo>
                          <a:pt x="835164" y="-60"/>
                          <a:pt x="871758" y="36435"/>
                          <a:pt x="871818" y="81515"/>
                        </a:cubicBezTo>
                        <a:cubicBezTo>
                          <a:pt x="871818" y="81588"/>
                          <a:pt x="871818" y="81660"/>
                          <a:pt x="871818" y="81733"/>
                        </a:cubicBezTo>
                        <a:close/>
                      </a:path>
                    </a:pathLst>
                  </a:custGeom>
                  <a:solidFill>
                    <a:srgbClr val="7B83EB"/>
                  </a:solidFill>
                  <a:ln w="54471" cap="flat">
                    <a:noFill/>
                    <a:prstDash val="solid"/>
                    <a:miter/>
                  </a:ln>
                </p:spPr>
                <p:txBody>
                  <a:bodyPr rtlCol="0" anchor="ctr"/>
                  <a:lstStyle/>
                  <a:p>
                    <a:endParaRPr lang="en-US">
                      <a:solidFill>
                        <a:schemeClr val="tx1">
                          <a:lumMod val="85000"/>
                          <a:lumOff val="15000"/>
                        </a:schemeClr>
                      </a:solidFill>
                    </a:endParaRPr>
                  </a:p>
                </p:txBody>
              </p:sp>
              <p:sp>
                <p:nvSpPr>
                  <p:cNvPr id="70" name="Freeform: Shape 69">
                    <a:extLst>
                      <a:ext uri="{FF2B5EF4-FFF2-40B4-BE49-F238E27FC236}">
                        <a16:creationId xmlns:a16="http://schemas.microsoft.com/office/drawing/2014/main" id="{3A6C1BB5-B167-4A4C-ACBC-04E2B4249203}"/>
                      </a:ext>
                    </a:extLst>
                  </p:cNvPr>
                  <p:cNvSpPr/>
                  <p:nvPr/>
                </p:nvSpPr>
                <p:spPr>
                  <a:xfrm>
                    <a:off x="6705806" y="3087219"/>
                    <a:ext cx="229794" cy="145300"/>
                  </a:xfrm>
                  <a:custGeom>
                    <a:avLst/>
                    <a:gdLst>
                      <a:gd name="connsiteX0" fmla="*/ 157141 w 229794"/>
                      <a:gd name="connsiteY0" fmla="*/ 0 h 145300"/>
                      <a:gd name="connsiteX1" fmla="*/ 0 w 229794"/>
                      <a:gd name="connsiteY1" fmla="*/ 0 h 145300"/>
                      <a:gd name="connsiteX2" fmla="*/ 229794 w 229794"/>
                      <a:gd name="connsiteY2" fmla="*/ 145301 h 145300"/>
                      <a:gd name="connsiteX3" fmla="*/ 229794 w 229794"/>
                      <a:gd name="connsiteY3" fmla="*/ 72650 h 145300"/>
                      <a:gd name="connsiteX4" fmla="*/ 157141 w 229794"/>
                      <a:gd name="connsiteY4" fmla="*/ 0 h 14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94" h="145300">
                        <a:moveTo>
                          <a:pt x="157141" y="0"/>
                        </a:moveTo>
                        <a:lnTo>
                          <a:pt x="0" y="0"/>
                        </a:lnTo>
                        <a:cubicBezTo>
                          <a:pt x="42105" y="88752"/>
                          <a:pt x="131561" y="145316"/>
                          <a:pt x="229794" y="145301"/>
                        </a:cubicBezTo>
                        <a:lnTo>
                          <a:pt x="229794" y="72650"/>
                        </a:lnTo>
                        <a:cubicBezTo>
                          <a:pt x="229676" y="32575"/>
                          <a:pt x="197217" y="117"/>
                          <a:pt x="157141" y="0"/>
                        </a:cubicBezTo>
                        <a:close/>
                      </a:path>
                    </a:pathLst>
                  </a:custGeom>
                  <a:solidFill>
                    <a:srgbClr val="000000">
                      <a:alpha val="20000"/>
                    </a:srgbClr>
                  </a:solidFill>
                  <a:ln w="54471" cap="flat">
                    <a:noFill/>
                    <a:prstDash val="solid"/>
                    <a:miter/>
                  </a:ln>
                </p:spPr>
                <p:txBody>
                  <a:bodyPr rtlCol="0" anchor="ctr"/>
                  <a:lstStyle/>
                  <a:p>
                    <a:endParaRPr lang="en-US">
                      <a:solidFill>
                        <a:schemeClr val="tx1">
                          <a:lumMod val="85000"/>
                          <a:lumOff val="15000"/>
                        </a:schemeClr>
                      </a:solidFill>
                    </a:endParaRPr>
                  </a:p>
                </p:txBody>
              </p:sp>
              <p:sp>
                <p:nvSpPr>
                  <p:cNvPr id="71" name="Freeform: Shape 70">
                    <a:extLst>
                      <a:ext uri="{FF2B5EF4-FFF2-40B4-BE49-F238E27FC236}">
                        <a16:creationId xmlns:a16="http://schemas.microsoft.com/office/drawing/2014/main" id="{E0F9DC74-26BC-42B7-8781-2F4D940B363F}"/>
                      </a:ext>
                    </a:extLst>
                  </p:cNvPr>
                  <p:cNvSpPr/>
                  <p:nvPr/>
                </p:nvSpPr>
                <p:spPr>
                  <a:xfrm>
                    <a:off x="6499691" y="3305173"/>
                    <a:ext cx="490397" cy="762846"/>
                  </a:xfrm>
                  <a:custGeom>
                    <a:avLst/>
                    <a:gdLst>
                      <a:gd name="connsiteX0" fmla="*/ 490398 w 490397"/>
                      <a:gd name="connsiteY0" fmla="*/ 0 h 762846"/>
                      <a:gd name="connsiteX1" fmla="*/ 490398 w 490397"/>
                      <a:gd name="connsiteY1" fmla="*/ 690371 h 762846"/>
                      <a:gd name="connsiteX2" fmla="*/ 433729 w 490397"/>
                      <a:gd name="connsiteY2" fmla="*/ 760661 h 762846"/>
                      <a:gd name="connsiteX3" fmla="*/ 417928 w 490397"/>
                      <a:gd name="connsiteY3" fmla="*/ 762841 h 762846"/>
                      <a:gd name="connsiteX4" fmla="*/ 31603 w 490397"/>
                      <a:gd name="connsiteY4" fmla="*/ 762841 h 762846"/>
                      <a:gd name="connsiteX5" fmla="*/ 13622 w 490397"/>
                      <a:gd name="connsiteY5" fmla="*/ 708352 h 762846"/>
                      <a:gd name="connsiteX6" fmla="*/ 0 w 490397"/>
                      <a:gd name="connsiteY6" fmla="*/ 599375 h 762846"/>
                      <a:gd name="connsiteX7" fmla="*/ 0 w 490397"/>
                      <a:gd name="connsiteY7" fmla="*/ 81733 h 762846"/>
                      <a:gd name="connsiteX8" fmla="*/ 81515 w 490397"/>
                      <a:gd name="connsiteY8" fmla="*/ 0 h 762846"/>
                      <a:gd name="connsiteX9" fmla="*/ 81733 w 490397"/>
                      <a:gd name="connsiteY9" fmla="*/ 0 h 76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0397" h="762846">
                        <a:moveTo>
                          <a:pt x="490398" y="0"/>
                        </a:moveTo>
                        <a:lnTo>
                          <a:pt x="490398" y="690371"/>
                        </a:lnTo>
                        <a:cubicBezTo>
                          <a:pt x="490394" y="724214"/>
                          <a:pt x="466801" y="753477"/>
                          <a:pt x="433729" y="760661"/>
                        </a:cubicBezTo>
                        <a:cubicBezTo>
                          <a:pt x="428603" y="762186"/>
                          <a:pt x="423275" y="762921"/>
                          <a:pt x="417928" y="762841"/>
                        </a:cubicBezTo>
                        <a:lnTo>
                          <a:pt x="31603" y="762841"/>
                        </a:lnTo>
                        <a:cubicBezTo>
                          <a:pt x="24472" y="745073"/>
                          <a:pt x="18466" y="726874"/>
                          <a:pt x="13622" y="708352"/>
                        </a:cubicBezTo>
                        <a:cubicBezTo>
                          <a:pt x="4639" y="672721"/>
                          <a:pt x="64" y="636121"/>
                          <a:pt x="0" y="599375"/>
                        </a:cubicBezTo>
                        <a:lnTo>
                          <a:pt x="0" y="81733"/>
                        </a:lnTo>
                        <a:cubicBezTo>
                          <a:pt x="-60" y="36653"/>
                          <a:pt x="36435" y="60"/>
                          <a:pt x="81515" y="0"/>
                        </a:cubicBezTo>
                        <a:cubicBezTo>
                          <a:pt x="81588" y="0"/>
                          <a:pt x="81660" y="0"/>
                          <a:pt x="81733" y="0"/>
                        </a:cubicBezTo>
                        <a:close/>
                      </a:path>
                    </a:pathLst>
                  </a:custGeom>
                  <a:solidFill>
                    <a:srgbClr val="000000">
                      <a:alpha val="10000"/>
                    </a:srgbClr>
                  </a:solidFill>
                  <a:ln w="54471" cap="flat">
                    <a:noFill/>
                    <a:prstDash val="solid"/>
                    <a:miter/>
                  </a:ln>
                </p:spPr>
                <p:txBody>
                  <a:bodyPr rtlCol="0" anchor="ctr"/>
                  <a:lstStyle/>
                  <a:p>
                    <a:endParaRPr lang="en-US">
                      <a:solidFill>
                        <a:schemeClr val="tx1">
                          <a:lumMod val="85000"/>
                          <a:lumOff val="15000"/>
                        </a:schemeClr>
                      </a:solidFill>
                    </a:endParaRPr>
                  </a:p>
                </p:txBody>
              </p:sp>
              <p:sp>
                <p:nvSpPr>
                  <p:cNvPr id="72" name="Freeform: Shape 71">
                    <a:extLst>
                      <a:ext uri="{FF2B5EF4-FFF2-40B4-BE49-F238E27FC236}">
                        <a16:creationId xmlns:a16="http://schemas.microsoft.com/office/drawing/2014/main" id="{C9705F80-1BB9-407B-9C36-FBC157B52263}"/>
                      </a:ext>
                    </a:extLst>
                  </p:cNvPr>
                  <p:cNvSpPr/>
                  <p:nvPr/>
                </p:nvSpPr>
                <p:spPr>
                  <a:xfrm>
                    <a:off x="6499691" y="3305173"/>
                    <a:ext cx="435914" cy="817329"/>
                  </a:xfrm>
                  <a:custGeom>
                    <a:avLst/>
                    <a:gdLst>
                      <a:gd name="connsiteX0" fmla="*/ 435909 w 435914"/>
                      <a:gd name="connsiteY0" fmla="*/ 0 h 817329"/>
                      <a:gd name="connsiteX1" fmla="*/ 435909 w 435914"/>
                      <a:gd name="connsiteY1" fmla="*/ 744859 h 817329"/>
                      <a:gd name="connsiteX2" fmla="*/ 433729 w 435914"/>
                      <a:gd name="connsiteY2" fmla="*/ 760661 h 817329"/>
                      <a:gd name="connsiteX3" fmla="*/ 363439 w 435914"/>
                      <a:gd name="connsiteY3" fmla="*/ 817329 h 817329"/>
                      <a:gd name="connsiteX4" fmla="*/ 58848 w 435914"/>
                      <a:gd name="connsiteY4" fmla="*/ 817329 h 817329"/>
                      <a:gd name="connsiteX5" fmla="*/ 31603 w 435914"/>
                      <a:gd name="connsiteY5" fmla="*/ 762841 h 817329"/>
                      <a:gd name="connsiteX6" fmla="*/ 13622 w 435914"/>
                      <a:gd name="connsiteY6" fmla="*/ 708352 h 817329"/>
                      <a:gd name="connsiteX7" fmla="*/ 0 w 435914"/>
                      <a:gd name="connsiteY7" fmla="*/ 599375 h 817329"/>
                      <a:gd name="connsiteX8" fmla="*/ 0 w 435914"/>
                      <a:gd name="connsiteY8" fmla="*/ 81733 h 817329"/>
                      <a:gd name="connsiteX9" fmla="*/ 81515 w 435914"/>
                      <a:gd name="connsiteY9" fmla="*/ 0 h 817329"/>
                      <a:gd name="connsiteX10" fmla="*/ 81733 w 435914"/>
                      <a:gd name="connsiteY10" fmla="*/ 0 h 81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5914" h="817329">
                        <a:moveTo>
                          <a:pt x="435909" y="0"/>
                        </a:moveTo>
                        <a:lnTo>
                          <a:pt x="435909" y="744859"/>
                        </a:lnTo>
                        <a:cubicBezTo>
                          <a:pt x="435988" y="750207"/>
                          <a:pt x="435253" y="755535"/>
                          <a:pt x="433729" y="760661"/>
                        </a:cubicBezTo>
                        <a:cubicBezTo>
                          <a:pt x="426545" y="793732"/>
                          <a:pt x="397282" y="817324"/>
                          <a:pt x="363439" y="817329"/>
                        </a:cubicBezTo>
                        <a:lnTo>
                          <a:pt x="58848" y="817329"/>
                        </a:lnTo>
                        <a:cubicBezTo>
                          <a:pt x="48363" y="799903"/>
                          <a:pt x="39253" y="781685"/>
                          <a:pt x="31603" y="762841"/>
                        </a:cubicBezTo>
                        <a:cubicBezTo>
                          <a:pt x="24472" y="745073"/>
                          <a:pt x="18466" y="726874"/>
                          <a:pt x="13622" y="708352"/>
                        </a:cubicBezTo>
                        <a:cubicBezTo>
                          <a:pt x="4639" y="672721"/>
                          <a:pt x="64" y="636121"/>
                          <a:pt x="0" y="599375"/>
                        </a:cubicBezTo>
                        <a:lnTo>
                          <a:pt x="0" y="81733"/>
                        </a:lnTo>
                        <a:cubicBezTo>
                          <a:pt x="-60" y="36653"/>
                          <a:pt x="36435" y="60"/>
                          <a:pt x="81515" y="0"/>
                        </a:cubicBezTo>
                        <a:cubicBezTo>
                          <a:pt x="81588" y="0"/>
                          <a:pt x="81660" y="0"/>
                          <a:pt x="81733" y="0"/>
                        </a:cubicBezTo>
                        <a:close/>
                      </a:path>
                    </a:pathLst>
                  </a:custGeom>
                  <a:solidFill>
                    <a:srgbClr val="000000">
                      <a:alpha val="20000"/>
                    </a:srgbClr>
                  </a:solidFill>
                  <a:ln w="54471" cap="flat">
                    <a:noFill/>
                    <a:prstDash val="solid"/>
                    <a:miter/>
                  </a:ln>
                </p:spPr>
                <p:txBody>
                  <a:bodyPr rtlCol="0" anchor="ctr"/>
                  <a:lstStyle/>
                  <a:p>
                    <a:endParaRPr lang="en-US">
                      <a:solidFill>
                        <a:schemeClr val="tx1">
                          <a:lumMod val="85000"/>
                          <a:lumOff val="15000"/>
                        </a:schemeClr>
                      </a:solidFill>
                    </a:endParaRPr>
                  </a:p>
                </p:txBody>
              </p:sp>
              <p:sp>
                <p:nvSpPr>
                  <p:cNvPr id="73" name="Freeform: Shape 72">
                    <a:extLst>
                      <a:ext uri="{FF2B5EF4-FFF2-40B4-BE49-F238E27FC236}">
                        <a16:creationId xmlns:a16="http://schemas.microsoft.com/office/drawing/2014/main" id="{9AAD794A-144C-421D-AFA6-EF763B139678}"/>
                      </a:ext>
                    </a:extLst>
                  </p:cNvPr>
                  <p:cNvSpPr/>
                  <p:nvPr/>
                </p:nvSpPr>
                <p:spPr>
                  <a:xfrm>
                    <a:off x="6499691" y="3305173"/>
                    <a:ext cx="435908" cy="708351"/>
                  </a:xfrm>
                  <a:custGeom>
                    <a:avLst/>
                    <a:gdLst>
                      <a:gd name="connsiteX0" fmla="*/ 435909 w 435908"/>
                      <a:gd name="connsiteY0" fmla="*/ 0 h 708351"/>
                      <a:gd name="connsiteX1" fmla="*/ 435909 w 435908"/>
                      <a:gd name="connsiteY1" fmla="*/ 635882 h 708351"/>
                      <a:gd name="connsiteX2" fmla="*/ 363439 w 435908"/>
                      <a:gd name="connsiteY2" fmla="*/ 708352 h 708351"/>
                      <a:gd name="connsiteX3" fmla="*/ 13622 w 435908"/>
                      <a:gd name="connsiteY3" fmla="*/ 708352 h 708351"/>
                      <a:gd name="connsiteX4" fmla="*/ 0 w 435908"/>
                      <a:gd name="connsiteY4" fmla="*/ 599375 h 708351"/>
                      <a:gd name="connsiteX5" fmla="*/ 0 w 435908"/>
                      <a:gd name="connsiteY5" fmla="*/ 81733 h 708351"/>
                      <a:gd name="connsiteX6" fmla="*/ 81515 w 435908"/>
                      <a:gd name="connsiteY6" fmla="*/ 0 h 708351"/>
                      <a:gd name="connsiteX7" fmla="*/ 81733 w 435908"/>
                      <a:gd name="connsiteY7" fmla="*/ 0 h 70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908" h="708351">
                        <a:moveTo>
                          <a:pt x="435909" y="0"/>
                        </a:moveTo>
                        <a:lnTo>
                          <a:pt x="435909" y="635882"/>
                        </a:lnTo>
                        <a:cubicBezTo>
                          <a:pt x="435734" y="675833"/>
                          <a:pt x="403390" y="708176"/>
                          <a:pt x="363439" y="708352"/>
                        </a:cubicBezTo>
                        <a:lnTo>
                          <a:pt x="13622" y="708352"/>
                        </a:lnTo>
                        <a:cubicBezTo>
                          <a:pt x="4639" y="672721"/>
                          <a:pt x="64" y="636121"/>
                          <a:pt x="0" y="599375"/>
                        </a:cubicBezTo>
                        <a:lnTo>
                          <a:pt x="0" y="81733"/>
                        </a:lnTo>
                        <a:cubicBezTo>
                          <a:pt x="-60" y="36653"/>
                          <a:pt x="36435" y="60"/>
                          <a:pt x="81515" y="0"/>
                        </a:cubicBezTo>
                        <a:cubicBezTo>
                          <a:pt x="81588" y="0"/>
                          <a:pt x="81660" y="0"/>
                          <a:pt x="81733" y="0"/>
                        </a:cubicBezTo>
                        <a:close/>
                      </a:path>
                    </a:pathLst>
                  </a:custGeom>
                  <a:solidFill>
                    <a:srgbClr val="000000">
                      <a:alpha val="20000"/>
                    </a:srgbClr>
                  </a:solidFill>
                  <a:ln w="54471" cap="flat">
                    <a:noFill/>
                    <a:prstDash val="solid"/>
                    <a:miter/>
                  </a:ln>
                </p:spPr>
                <p:txBody>
                  <a:bodyPr rtlCol="0" anchor="ctr"/>
                  <a:lstStyle/>
                  <a:p>
                    <a:endParaRPr lang="en-US">
                      <a:solidFill>
                        <a:schemeClr val="tx1">
                          <a:lumMod val="85000"/>
                          <a:lumOff val="15000"/>
                        </a:schemeClr>
                      </a:solidFill>
                    </a:endParaRPr>
                  </a:p>
                </p:txBody>
              </p:sp>
              <p:sp>
                <p:nvSpPr>
                  <p:cNvPr id="74" name="Freeform: Shape 73">
                    <a:extLst>
                      <a:ext uri="{FF2B5EF4-FFF2-40B4-BE49-F238E27FC236}">
                        <a16:creationId xmlns:a16="http://schemas.microsoft.com/office/drawing/2014/main" id="{099B9C2E-DD3A-44C1-A174-A81065327B32}"/>
                      </a:ext>
                    </a:extLst>
                  </p:cNvPr>
                  <p:cNvSpPr/>
                  <p:nvPr/>
                </p:nvSpPr>
                <p:spPr>
                  <a:xfrm>
                    <a:off x="6499691" y="3305173"/>
                    <a:ext cx="381420" cy="708351"/>
                  </a:xfrm>
                  <a:custGeom>
                    <a:avLst/>
                    <a:gdLst>
                      <a:gd name="connsiteX0" fmla="*/ 81733 w 381420"/>
                      <a:gd name="connsiteY0" fmla="*/ 0 h 708351"/>
                      <a:gd name="connsiteX1" fmla="*/ 0 w 381420"/>
                      <a:gd name="connsiteY1" fmla="*/ 81515 h 708351"/>
                      <a:gd name="connsiteX2" fmla="*/ 0 w 381420"/>
                      <a:gd name="connsiteY2" fmla="*/ 81733 h 708351"/>
                      <a:gd name="connsiteX3" fmla="*/ 0 w 381420"/>
                      <a:gd name="connsiteY3" fmla="*/ 599375 h 708351"/>
                      <a:gd name="connsiteX4" fmla="*/ 13622 w 381420"/>
                      <a:gd name="connsiteY4" fmla="*/ 708352 h 708351"/>
                      <a:gd name="connsiteX5" fmla="*/ 308951 w 381420"/>
                      <a:gd name="connsiteY5" fmla="*/ 708352 h 708351"/>
                      <a:gd name="connsiteX6" fmla="*/ 381420 w 381420"/>
                      <a:gd name="connsiteY6" fmla="*/ 635882 h 708351"/>
                      <a:gd name="connsiteX7" fmla="*/ 381420 w 381420"/>
                      <a:gd name="connsiteY7" fmla="*/ 0 h 70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20" h="708351">
                        <a:moveTo>
                          <a:pt x="81733" y="0"/>
                        </a:moveTo>
                        <a:cubicBezTo>
                          <a:pt x="36653" y="-60"/>
                          <a:pt x="60" y="36435"/>
                          <a:pt x="0" y="81515"/>
                        </a:cubicBezTo>
                        <a:cubicBezTo>
                          <a:pt x="0" y="81588"/>
                          <a:pt x="0" y="81660"/>
                          <a:pt x="0" y="81733"/>
                        </a:cubicBezTo>
                        <a:lnTo>
                          <a:pt x="0" y="599375"/>
                        </a:lnTo>
                        <a:cubicBezTo>
                          <a:pt x="64" y="636121"/>
                          <a:pt x="4639" y="672721"/>
                          <a:pt x="13622" y="708352"/>
                        </a:cubicBezTo>
                        <a:lnTo>
                          <a:pt x="308951" y="708352"/>
                        </a:lnTo>
                        <a:cubicBezTo>
                          <a:pt x="348902" y="708177"/>
                          <a:pt x="381245" y="675833"/>
                          <a:pt x="381420" y="635882"/>
                        </a:cubicBezTo>
                        <a:lnTo>
                          <a:pt x="381420" y="0"/>
                        </a:lnTo>
                        <a:close/>
                      </a:path>
                    </a:pathLst>
                  </a:custGeom>
                  <a:solidFill>
                    <a:srgbClr val="000000">
                      <a:alpha val="20000"/>
                    </a:srgbClr>
                  </a:solidFill>
                  <a:ln w="54471" cap="flat">
                    <a:noFill/>
                    <a:prstDash val="solid"/>
                    <a:miter/>
                  </a:ln>
                </p:spPr>
                <p:txBody>
                  <a:bodyPr rtlCol="0" anchor="ctr"/>
                  <a:lstStyle/>
                  <a:p>
                    <a:endParaRPr lang="en-US">
                      <a:solidFill>
                        <a:schemeClr val="tx1">
                          <a:lumMod val="85000"/>
                          <a:lumOff val="15000"/>
                        </a:schemeClr>
                      </a:solidFill>
                    </a:endParaRPr>
                  </a:p>
                </p:txBody>
              </p:sp>
              <p:sp>
                <p:nvSpPr>
                  <p:cNvPr id="75" name="Freeform: Shape 74">
                    <a:extLst>
                      <a:ext uri="{FF2B5EF4-FFF2-40B4-BE49-F238E27FC236}">
                        <a16:creationId xmlns:a16="http://schemas.microsoft.com/office/drawing/2014/main" id="{70AFC9A9-9F59-4078-A66E-1E4F1AEDED60}"/>
                      </a:ext>
                    </a:extLst>
                  </p:cNvPr>
                  <p:cNvSpPr/>
                  <p:nvPr/>
                </p:nvSpPr>
                <p:spPr>
                  <a:xfrm>
                    <a:off x="6009294" y="3087219"/>
                    <a:ext cx="871817" cy="871817"/>
                  </a:xfrm>
                  <a:custGeom>
                    <a:avLst/>
                    <a:gdLst>
                      <a:gd name="connsiteX0" fmla="*/ 72651 w 871817"/>
                      <a:gd name="connsiteY0" fmla="*/ 0 h 871817"/>
                      <a:gd name="connsiteX1" fmla="*/ 799168 w 871817"/>
                      <a:gd name="connsiteY1" fmla="*/ 0 h 871817"/>
                      <a:gd name="connsiteX2" fmla="*/ 871818 w 871817"/>
                      <a:gd name="connsiteY2" fmla="*/ 72652 h 871817"/>
                      <a:gd name="connsiteX3" fmla="*/ 871818 w 871817"/>
                      <a:gd name="connsiteY3" fmla="*/ 799166 h 871817"/>
                      <a:gd name="connsiteX4" fmla="*/ 799168 w 871817"/>
                      <a:gd name="connsiteY4" fmla="*/ 871818 h 871817"/>
                      <a:gd name="connsiteX5" fmla="*/ 72652 w 871817"/>
                      <a:gd name="connsiteY5" fmla="*/ 871818 h 871817"/>
                      <a:gd name="connsiteX6" fmla="*/ 0 w 871817"/>
                      <a:gd name="connsiteY6" fmla="*/ 799166 h 871817"/>
                      <a:gd name="connsiteX7" fmla="*/ 0 w 871817"/>
                      <a:gd name="connsiteY7" fmla="*/ 72651 h 871817"/>
                      <a:gd name="connsiteX8" fmla="*/ 72651 w 871817"/>
                      <a:gd name="connsiteY8" fmla="*/ 0 h 87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1817" h="871817">
                        <a:moveTo>
                          <a:pt x="72651" y="0"/>
                        </a:moveTo>
                        <a:lnTo>
                          <a:pt x="799168" y="0"/>
                        </a:lnTo>
                        <a:cubicBezTo>
                          <a:pt x="839291" y="1"/>
                          <a:pt x="871818" y="32528"/>
                          <a:pt x="871818" y="72652"/>
                        </a:cubicBezTo>
                        <a:lnTo>
                          <a:pt x="871818" y="799166"/>
                        </a:lnTo>
                        <a:cubicBezTo>
                          <a:pt x="871818" y="839290"/>
                          <a:pt x="839292" y="871817"/>
                          <a:pt x="799168" y="871818"/>
                        </a:cubicBezTo>
                        <a:lnTo>
                          <a:pt x="72652" y="871818"/>
                        </a:lnTo>
                        <a:cubicBezTo>
                          <a:pt x="32527" y="871818"/>
                          <a:pt x="0" y="839290"/>
                          <a:pt x="0" y="799166"/>
                        </a:cubicBezTo>
                        <a:lnTo>
                          <a:pt x="0" y="72651"/>
                        </a:lnTo>
                        <a:cubicBezTo>
                          <a:pt x="0" y="32527"/>
                          <a:pt x="32527" y="0"/>
                          <a:pt x="72651" y="0"/>
                        </a:cubicBezTo>
                        <a:close/>
                      </a:path>
                    </a:pathLst>
                  </a:custGeom>
                  <a:solidFill>
                    <a:srgbClr val="4B53BC"/>
                  </a:solidFill>
                  <a:ln w="54471" cap="flat">
                    <a:noFill/>
                    <a:prstDash val="solid"/>
                    <a:miter/>
                  </a:ln>
                </p:spPr>
                <p:txBody>
                  <a:bodyPr rtlCol="0" anchor="ctr"/>
                  <a:lstStyle/>
                  <a:p>
                    <a:endParaRPr lang="en-US">
                      <a:solidFill>
                        <a:schemeClr val="tx1">
                          <a:lumMod val="85000"/>
                          <a:lumOff val="15000"/>
                        </a:schemeClr>
                      </a:solidFill>
                    </a:endParaRPr>
                  </a:p>
                </p:txBody>
              </p:sp>
              <p:sp>
                <p:nvSpPr>
                  <p:cNvPr id="76" name="Freeform: Shape 75">
                    <a:extLst>
                      <a:ext uri="{FF2B5EF4-FFF2-40B4-BE49-F238E27FC236}">
                        <a16:creationId xmlns:a16="http://schemas.microsoft.com/office/drawing/2014/main" id="{0C997632-0C88-4E75-A8D5-6BA9899955D0}"/>
                      </a:ext>
                    </a:extLst>
                  </p:cNvPr>
                  <p:cNvSpPr/>
                  <p:nvPr/>
                </p:nvSpPr>
                <p:spPr>
                  <a:xfrm>
                    <a:off x="6228804" y="3250875"/>
                    <a:ext cx="432876" cy="544377"/>
                  </a:xfrm>
                  <a:custGeom>
                    <a:avLst/>
                    <a:gdLst>
                      <a:gd name="connsiteX0" fmla="*/ 432876 w 432876"/>
                      <a:gd name="connsiteY0" fmla="*/ 107363 h 544377"/>
                      <a:gd name="connsiteX1" fmla="*/ 270325 w 432876"/>
                      <a:gd name="connsiteY1" fmla="*/ 107363 h 544377"/>
                      <a:gd name="connsiteX2" fmla="*/ 270325 w 432876"/>
                      <a:gd name="connsiteY2" fmla="*/ 544378 h 544377"/>
                      <a:gd name="connsiteX3" fmla="*/ 163494 w 432876"/>
                      <a:gd name="connsiteY3" fmla="*/ 544378 h 544377"/>
                      <a:gd name="connsiteX4" fmla="*/ 163494 w 432876"/>
                      <a:gd name="connsiteY4" fmla="*/ 107363 h 544377"/>
                      <a:gd name="connsiteX5" fmla="*/ 0 w 432876"/>
                      <a:gd name="connsiteY5" fmla="*/ 107363 h 544377"/>
                      <a:gd name="connsiteX6" fmla="*/ 0 w 432876"/>
                      <a:gd name="connsiteY6" fmla="*/ 0 h 544377"/>
                      <a:gd name="connsiteX7" fmla="*/ 432876 w 432876"/>
                      <a:gd name="connsiteY7" fmla="*/ 0 h 54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876" h="544377">
                        <a:moveTo>
                          <a:pt x="432876" y="107363"/>
                        </a:moveTo>
                        <a:lnTo>
                          <a:pt x="270325" y="107363"/>
                        </a:lnTo>
                        <a:lnTo>
                          <a:pt x="270325" y="544378"/>
                        </a:lnTo>
                        <a:lnTo>
                          <a:pt x="163494" y="544378"/>
                        </a:lnTo>
                        <a:lnTo>
                          <a:pt x="163494" y="107363"/>
                        </a:lnTo>
                        <a:lnTo>
                          <a:pt x="0" y="107363"/>
                        </a:lnTo>
                        <a:lnTo>
                          <a:pt x="0" y="0"/>
                        </a:lnTo>
                        <a:lnTo>
                          <a:pt x="432876" y="0"/>
                        </a:lnTo>
                        <a:close/>
                      </a:path>
                    </a:pathLst>
                  </a:custGeom>
                  <a:solidFill>
                    <a:srgbClr val="FFFFFF"/>
                  </a:solidFill>
                  <a:ln w="54471" cap="flat">
                    <a:noFill/>
                    <a:prstDash val="solid"/>
                    <a:miter/>
                  </a:ln>
                </p:spPr>
                <p:txBody>
                  <a:bodyPr rtlCol="0" anchor="ctr"/>
                  <a:lstStyle/>
                  <a:p>
                    <a:endParaRPr lang="en-US">
                      <a:solidFill>
                        <a:schemeClr val="tx1">
                          <a:lumMod val="85000"/>
                          <a:lumOff val="15000"/>
                        </a:schemeClr>
                      </a:solidFill>
                    </a:endParaRPr>
                  </a:p>
                </p:txBody>
              </p:sp>
            </p:grpSp>
          </p:grpSp>
          <p:grpSp>
            <p:nvGrpSpPr>
              <p:cNvPr id="42" name="Graphic 19">
                <a:extLst>
                  <a:ext uri="{FF2B5EF4-FFF2-40B4-BE49-F238E27FC236}">
                    <a16:creationId xmlns:a16="http://schemas.microsoft.com/office/drawing/2014/main" id="{99DBC046-D68A-42BB-B85F-DEBD627B31AA}"/>
                  </a:ext>
                </a:extLst>
              </p:cNvPr>
              <p:cNvGrpSpPr/>
              <p:nvPr/>
            </p:nvGrpSpPr>
            <p:grpSpPr>
              <a:xfrm>
                <a:off x="6649833" y="3289661"/>
                <a:ext cx="271584" cy="556013"/>
                <a:chOff x="6649833" y="3289661"/>
                <a:chExt cx="271584" cy="556013"/>
              </a:xfrm>
            </p:grpSpPr>
            <p:sp>
              <p:nvSpPr>
                <p:cNvPr id="58" name="Freeform: Shape 57">
                  <a:extLst>
                    <a:ext uri="{FF2B5EF4-FFF2-40B4-BE49-F238E27FC236}">
                      <a16:creationId xmlns:a16="http://schemas.microsoft.com/office/drawing/2014/main" id="{3995BEC2-D6C4-47F2-B7F7-932927AF0F1D}"/>
                    </a:ext>
                  </a:extLst>
                </p:cNvPr>
                <p:cNvSpPr/>
                <p:nvPr/>
              </p:nvSpPr>
              <p:spPr>
                <a:xfrm>
                  <a:off x="6649833" y="3289661"/>
                  <a:ext cx="271584" cy="556013"/>
                </a:xfrm>
                <a:custGeom>
                  <a:avLst/>
                  <a:gdLst>
                    <a:gd name="connsiteX0" fmla="*/ 238554 w 271584"/>
                    <a:gd name="connsiteY0" fmla="*/ 0 h 556013"/>
                    <a:gd name="connsiteX1" fmla="*/ 33031 w 271584"/>
                    <a:gd name="connsiteY1" fmla="*/ 0 h 556013"/>
                    <a:gd name="connsiteX2" fmla="*/ 0 w 271584"/>
                    <a:gd name="connsiteY2" fmla="*/ 33030 h 556013"/>
                    <a:gd name="connsiteX3" fmla="*/ 0 w 271584"/>
                    <a:gd name="connsiteY3" fmla="*/ 522983 h 556013"/>
                    <a:gd name="connsiteX4" fmla="*/ 33031 w 271584"/>
                    <a:gd name="connsiteY4" fmla="*/ 556013 h 556013"/>
                    <a:gd name="connsiteX5" fmla="*/ 238554 w 271584"/>
                    <a:gd name="connsiteY5" fmla="*/ 556013 h 556013"/>
                    <a:gd name="connsiteX6" fmla="*/ 271584 w 271584"/>
                    <a:gd name="connsiteY6" fmla="*/ 522983 h 556013"/>
                    <a:gd name="connsiteX7" fmla="*/ 271584 w 271584"/>
                    <a:gd name="connsiteY7" fmla="*/ 33030 h 556013"/>
                    <a:gd name="connsiteX8" fmla="*/ 238554 w 271584"/>
                    <a:gd name="connsiteY8" fmla="*/ 0 h 55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584" h="556013">
                      <a:moveTo>
                        <a:pt x="238554" y="0"/>
                      </a:moveTo>
                      <a:lnTo>
                        <a:pt x="33031" y="0"/>
                      </a:lnTo>
                      <a:cubicBezTo>
                        <a:pt x="14680" y="0"/>
                        <a:pt x="0" y="14680"/>
                        <a:pt x="0" y="33030"/>
                      </a:cubicBezTo>
                      <a:lnTo>
                        <a:pt x="0" y="522983"/>
                      </a:lnTo>
                      <a:cubicBezTo>
                        <a:pt x="0" y="541333"/>
                        <a:pt x="14680" y="556013"/>
                        <a:pt x="33031" y="556013"/>
                      </a:cubicBezTo>
                      <a:lnTo>
                        <a:pt x="238554" y="556013"/>
                      </a:lnTo>
                      <a:cubicBezTo>
                        <a:pt x="256904" y="556013"/>
                        <a:pt x="271584" y="541333"/>
                        <a:pt x="271584" y="522983"/>
                      </a:cubicBezTo>
                      <a:lnTo>
                        <a:pt x="271584" y="33030"/>
                      </a:lnTo>
                      <a:cubicBezTo>
                        <a:pt x="271584" y="14680"/>
                        <a:pt x="256598" y="0"/>
                        <a:pt x="238554" y="0"/>
                      </a:cubicBezTo>
                    </a:path>
                  </a:pathLst>
                </a:custGeom>
                <a:solidFill>
                  <a:srgbClr val="3561C5"/>
                </a:solidFill>
                <a:ln w="2997" cap="flat">
                  <a:noFill/>
                  <a:prstDash val="solid"/>
                  <a:miter/>
                </a:ln>
              </p:spPr>
              <p:txBody>
                <a:bodyPr rtlCol="0" anchor="ctr"/>
                <a:lstStyle/>
                <a:p>
                  <a:endParaRPr lang="en-US">
                    <a:solidFill>
                      <a:schemeClr val="tx1">
                        <a:lumMod val="85000"/>
                        <a:lumOff val="15000"/>
                      </a:schemeClr>
                    </a:solidFill>
                  </a:endParaRPr>
                </a:p>
              </p:txBody>
            </p:sp>
            <p:sp>
              <p:nvSpPr>
                <p:cNvPr id="59" name="Freeform: Shape 58">
                  <a:extLst>
                    <a:ext uri="{FF2B5EF4-FFF2-40B4-BE49-F238E27FC236}">
                      <a16:creationId xmlns:a16="http://schemas.microsoft.com/office/drawing/2014/main" id="{40780A55-E663-4728-BA59-0B20036689DE}"/>
                    </a:ext>
                  </a:extLst>
                </p:cNvPr>
                <p:cNvSpPr/>
                <p:nvPr/>
              </p:nvSpPr>
              <p:spPr>
                <a:xfrm>
                  <a:off x="6649833" y="3289661"/>
                  <a:ext cx="194207" cy="193901"/>
                </a:xfrm>
                <a:custGeom>
                  <a:avLst/>
                  <a:gdLst>
                    <a:gd name="connsiteX0" fmla="*/ 112243 w 194207"/>
                    <a:gd name="connsiteY0" fmla="*/ 37006 h 193901"/>
                    <a:gd name="connsiteX1" fmla="*/ 108878 w 194207"/>
                    <a:gd name="connsiteY1" fmla="*/ 33642 h 193901"/>
                    <a:gd name="connsiteX2" fmla="*/ 112243 w 194207"/>
                    <a:gd name="connsiteY2" fmla="*/ 30278 h 193901"/>
                    <a:gd name="connsiteX3" fmla="*/ 158730 w 194207"/>
                    <a:gd name="connsiteY3" fmla="*/ 30278 h 193901"/>
                    <a:gd name="connsiteX4" fmla="*/ 161788 w 194207"/>
                    <a:gd name="connsiteY4" fmla="*/ 32419 h 193901"/>
                    <a:gd name="connsiteX5" fmla="*/ 194207 w 194207"/>
                    <a:gd name="connsiteY5" fmla="*/ 0 h 193901"/>
                    <a:gd name="connsiteX6" fmla="*/ 31195 w 194207"/>
                    <a:gd name="connsiteY6" fmla="*/ 0 h 193901"/>
                    <a:gd name="connsiteX7" fmla="*/ 0 w 194207"/>
                    <a:gd name="connsiteY7" fmla="*/ 31195 h 193901"/>
                    <a:gd name="connsiteX8" fmla="*/ 0 w 194207"/>
                    <a:gd name="connsiteY8" fmla="*/ 193901 h 193901"/>
                    <a:gd name="connsiteX9" fmla="*/ 157201 w 194207"/>
                    <a:gd name="connsiteY9" fmla="*/ 36701 h 193901"/>
                    <a:gd name="connsiteX10" fmla="*/ 112243 w 194207"/>
                    <a:gd name="connsiteY10" fmla="*/ 36701 h 1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207" h="193901">
                      <a:moveTo>
                        <a:pt x="112243" y="37006"/>
                      </a:moveTo>
                      <a:cubicBezTo>
                        <a:pt x="110408" y="37006"/>
                        <a:pt x="108878" y="35477"/>
                        <a:pt x="108878" y="33642"/>
                      </a:cubicBezTo>
                      <a:cubicBezTo>
                        <a:pt x="108878" y="31807"/>
                        <a:pt x="110408" y="30278"/>
                        <a:pt x="112243" y="30278"/>
                      </a:cubicBezTo>
                      <a:lnTo>
                        <a:pt x="158730" y="30278"/>
                      </a:lnTo>
                      <a:cubicBezTo>
                        <a:pt x="160259" y="30278"/>
                        <a:pt x="161483" y="31195"/>
                        <a:pt x="161788" y="32419"/>
                      </a:cubicBezTo>
                      <a:lnTo>
                        <a:pt x="194207" y="0"/>
                      </a:lnTo>
                      <a:lnTo>
                        <a:pt x="31195" y="0"/>
                      </a:lnTo>
                      <a:cubicBezTo>
                        <a:pt x="14069" y="0"/>
                        <a:pt x="0" y="14069"/>
                        <a:pt x="0" y="31195"/>
                      </a:cubicBezTo>
                      <a:lnTo>
                        <a:pt x="0" y="193901"/>
                      </a:lnTo>
                      <a:lnTo>
                        <a:pt x="157201" y="36701"/>
                      </a:lnTo>
                      <a:lnTo>
                        <a:pt x="112243" y="36701"/>
                      </a:lnTo>
                      <a:close/>
                    </a:path>
                  </a:pathLst>
                </a:custGeom>
                <a:solidFill>
                  <a:srgbClr val="0070C0"/>
                </a:solidFill>
                <a:ln w="2997" cap="flat">
                  <a:noFill/>
                  <a:prstDash val="solid"/>
                  <a:miter/>
                </a:ln>
              </p:spPr>
              <p:txBody>
                <a:bodyPr rtlCol="0" anchor="ctr"/>
                <a:lstStyle/>
                <a:p>
                  <a:endParaRPr lang="en-US">
                    <a:solidFill>
                      <a:schemeClr val="tx1">
                        <a:lumMod val="85000"/>
                        <a:lumOff val="15000"/>
                      </a:schemeClr>
                    </a:solidFill>
                  </a:endParaRPr>
                </a:p>
              </p:txBody>
            </p:sp>
            <p:sp>
              <p:nvSpPr>
                <p:cNvPr id="60" name="Freeform: Shape 59">
                  <a:extLst>
                    <a:ext uri="{FF2B5EF4-FFF2-40B4-BE49-F238E27FC236}">
                      <a16:creationId xmlns:a16="http://schemas.microsoft.com/office/drawing/2014/main" id="{06736D82-B5EE-409F-9394-13EDD8E8C0FB}"/>
                    </a:ext>
                  </a:extLst>
                </p:cNvPr>
                <p:cNvSpPr/>
                <p:nvPr/>
              </p:nvSpPr>
              <p:spPr>
                <a:xfrm>
                  <a:off x="6667265" y="3353275"/>
                  <a:ext cx="236718" cy="426949"/>
                </a:xfrm>
                <a:custGeom>
                  <a:avLst/>
                  <a:gdLst>
                    <a:gd name="connsiteX0" fmla="*/ 0 w 236718"/>
                    <a:gd name="connsiteY0" fmla="*/ 0 h 426949"/>
                    <a:gd name="connsiteX1" fmla="*/ 236719 w 236718"/>
                    <a:gd name="connsiteY1" fmla="*/ 0 h 426949"/>
                    <a:gd name="connsiteX2" fmla="*/ 236719 w 236718"/>
                    <a:gd name="connsiteY2" fmla="*/ 426950 h 426949"/>
                    <a:gd name="connsiteX3" fmla="*/ 0 w 236718"/>
                    <a:gd name="connsiteY3" fmla="*/ 426950 h 426949"/>
                  </a:gdLst>
                  <a:ahLst/>
                  <a:cxnLst>
                    <a:cxn ang="0">
                      <a:pos x="connsiteX0" y="connsiteY0"/>
                    </a:cxn>
                    <a:cxn ang="0">
                      <a:pos x="connsiteX1" y="connsiteY1"/>
                    </a:cxn>
                    <a:cxn ang="0">
                      <a:pos x="connsiteX2" y="connsiteY2"/>
                    </a:cxn>
                    <a:cxn ang="0">
                      <a:pos x="connsiteX3" y="connsiteY3"/>
                    </a:cxn>
                  </a:cxnLst>
                  <a:rect l="l" t="t" r="r" b="b"/>
                  <a:pathLst>
                    <a:path w="236718" h="426949">
                      <a:moveTo>
                        <a:pt x="0" y="0"/>
                      </a:moveTo>
                      <a:lnTo>
                        <a:pt x="236719" y="0"/>
                      </a:lnTo>
                      <a:lnTo>
                        <a:pt x="236719" y="426950"/>
                      </a:lnTo>
                      <a:lnTo>
                        <a:pt x="0" y="426950"/>
                      </a:lnTo>
                      <a:close/>
                    </a:path>
                  </a:pathLst>
                </a:custGeom>
                <a:solidFill>
                  <a:srgbClr val="FFFFFF"/>
                </a:solidFill>
                <a:ln w="2997" cap="flat">
                  <a:noFill/>
                  <a:prstDash val="solid"/>
                  <a:miter/>
                </a:ln>
              </p:spPr>
              <p:txBody>
                <a:bodyPr rtlCol="0" anchor="ctr"/>
                <a:lstStyle/>
                <a:p>
                  <a:endParaRPr lang="en-US">
                    <a:solidFill>
                      <a:schemeClr val="tx1">
                        <a:lumMod val="85000"/>
                        <a:lumOff val="15000"/>
                      </a:schemeClr>
                    </a:solidFill>
                  </a:endParaRPr>
                </a:p>
              </p:txBody>
            </p:sp>
            <p:sp>
              <p:nvSpPr>
                <p:cNvPr id="61" name="Freeform: Shape 60">
                  <a:extLst>
                    <a:ext uri="{FF2B5EF4-FFF2-40B4-BE49-F238E27FC236}">
                      <a16:creationId xmlns:a16="http://schemas.microsoft.com/office/drawing/2014/main" id="{A918F453-1FFE-4BA7-B6CB-3C5A4AF6B20F}"/>
                    </a:ext>
                  </a:extLst>
                </p:cNvPr>
                <p:cNvSpPr/>
                <p:nvPr/>
              </p:nvSpPr>
              <p:spPr>
                <a:xfrm>
                  <a:off x="6758711" y="3319938"/>
                  <a:ext cx="53249" cy="6728"/>
                </a:xfrm>
                <a:custGeom>
                  <a:avLst/>
                  <a:gdLst>
                    <a:gd name="connsiteX0" fmla="*/ 49852 w 53249"/>
                    <a:gd name="connsiteY0" fmla="*/ 6728 h 6728"/>
                    <a:gd name="connsiteX1" fmla="*/ 3364 w 53249"/>
                    <a:gd name="connsiteY1" fmla="*/ 6728 h 6728"/>
                    <a:gd name="connsiteX2" fmla="*/ 0 w 53249"/>
                    <a:gd name="connsiteY2" fmla="*/ 3364 h 6728"/>
                    <a:gd name="connsiteX3" fmla="*/ 0 w 53249"/>
                    <a:gd name="connsiteY3" fmla="*/ 3364 h 6728"/>
                    <a:gd name="connsiteX4" fmla="*/ 3364 w 53249"/>
                    <a:gd name="connsiteY4" fmla="*/ 0 h 6728"/>
                    <a:gd name="connsiteX5" fmla="*/ 49852 w 53249"/>
                    <a:gd name="connsiteY5" fmla="*/ 0 h 6728"/>
                    <a:gd name="connsiteX6" fmla="*/ 53216 w 53249"/>
                    <a:gd name="connsiteY6" fmla="*/ 3364 h 6728"/>
                    <a:gd name="connsiteX7" fmla="*/ 53216 w 53249"/>
                    <a:gd name="connsiteY7" fmla="*/ 3364 h 6728"/>
                    <a:gd name="connsiteX8" fmla="*/ 49852 w 53249"/>
                    <a:gd name="connsiteY8" fmla="*/ 6728 h 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49" h="6728">
                      <a:moveTo>
                        <a:pt x="49852" y="6728"/>
                      </a:moveTo>
                      <a:lnTo>
                        <a:pt x="3364" y="6728"/>
                      </a:lnTo>
                      <a:cubicBezTo>
                        <a:pt x="1529" y="6728"/>
                        <a:pt x="0" y="5199"/>
                        <a:pt x="0" y="3364"/>
                      </a:cubicBezTo>
                      <a:lnTo>
                        <a:pt x="0" y="3364"/>
                      </a:lnTo>
                      <a:cubicBezTo>
                        <a:pt x="0" y="1529"/>
                        <a:pt x="1529" y="0"/>
                        <a:pt x="3364" y="0"/>
                      </a:cubicBezTo>
                      <a:lnTo>
                        <a:pt x="49852" y="0"/>
                      </a:lnTo>
                      <a:cubicBezTo>
                        <a:pt x="51687" y="0"/>
                        <a:pt x="53216" y="1529"/>
                        <a:pt x="53216" y="3364"/>
                      </a:cubicBezTo>
                      <a:lnTo>
                        <a:pt x="53216" y="3364"/>
                      </a:lnTo>
                      <a:cubicBezTo>
                        <a:pt x="53522" y="5199"/>
                        <a:pt x="51687" y="6728"/>
                        <a:pt x="49852" y="6728"/>
                      </a:cubicBezTo>
                      <a:close/>
                    </a:path>
                  </a:pathLst>
                </a:custGeom>
                <a:solidFill>
                  <a:srgbClr val="FFFFFF"/>
                </a:solidFill>
                <a:ln w="2997" cap="flat">
                  <a:noFill/>
                  <a:prstDash val="solid"/>
                  <a:miter/>
                </a:ln>
              </p:spPr>
              <p:txBody>
                <a:bodyPr rtlCol="0" anchor="ctr"/>
                <a:lstStyle/>
                <a:p>
                  <a:endParaRPr lang="en-US">
                    <a:solidFill>
                      <a:schemeClr val="tx1">
                        <a:lumMod val="85000"/>
                        <a:lumOff val="15000"/>
                      </a:schemeClr>
                    </a:solidFill>
                  </a:endParaRPr>
                </a:p>
              </p:txBody>
            </p:sp>
          </p:grpSp>
          <p:grpSp>
            <p:nvGrpSpPr>
              <p:cNvPr id="43" name="Group 42">
                <a:extLst>
                  <a:ext uri="{FF2B5EF4-FFF2-40B4-BE49-F238E27FC236}">
                    <a16:creationId xmlns:a16="http://schemas.microsoft.com/office/drawing/2014/main" id="{3C2B4FD8-2579-4601-9529-F022E2C4A229}"/>
                  </a:ext>
                </a:extLst>
              </p:cNvPr>
              <p:cNvGrpSpPr/>
              <p:nvPr/>
            </p:nvGrpSpPr>
            <p:grpSpPr>
              <a:xfrm>
                <a:off x="6711929" y="3487274"/>
                <a:ext cx="148004" cy="137214"/>
                <a:chOff x="6009294" y="2723963"/>
                <a:chExt cx="1743620" cy="1616495"/>
              </a:xfrm>
            </p:grpSpPr>
            <p:sp>
              <p:nvSpPr>
                <p:cNvPr id="45" name="Freeform: Shape 44">
                  <a:extLst>
                    <a:ext uri="{FF2B5EF4-FFF2-40B4-BE49-F238E27FC236}">
                      <a16:creationId xmlns:a16="http://schemas.microsoft.com/office/drawing/2014/main" id="{09F98F60-F281-481A-A8B1-435DBC50E09E}"/>
                    </a:ext>
                  </a:extLst>
                </p:cNvPr>
                <p:cNvSpPr/>
                <p:nvPr/>
              </p:nvSpPr>
              <p:spPr>
                <a:xfrm>
                  <a:off x="6681321" y="2723963"/>
                  <a:ext cx="508559" cy="508559"/>
                </a:xfrm>
                <a:custGeom>
                  <a:avLst/>
                  <a:gdLst>
                    <a:gd name="connsiteX0" fmla="*/ 508560 w 508559"/>
                    <a:gd name="connsiteY0" fmla="*/ 254280 h 508559"/>
                    <a:gd name="connsiteX1" fmla="*/ 254280 w 508559"/>
                    <a:gd name="connsiteY1" fmla="*/ 508560 h 508559"/>
                    <a:gd name="connsiteX2" fmla="*/ 0 w 508559"/>
                    <a:gd name="connsiteY2" fmla="*/ 254280 h 508559"/>
                    <a:gd name="connsiteX3" fmla="*/ 254280 w 508559"/>
                    <a:gd name="connsiteY3" fmla="*/ 0 h 508559"/>
                    <a:gd name="connsiteX4" fmla="*/ 508560 w 508559"/>
                    <a:gd name="connsiteY4" fmla="*/ 254280 h 508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559" h="508559">
                      <a:moveTo>
                        <a:pt x="508560" y="254280"/>
                      </a:moveTo>
                      <a:cubicBezTo>
                        <a:pt x="508560" y="394715"/>
                        <a:pt x="394715" y="508560"/>
                        <a:pt x="254280" y="508560"/>
                      </a:cubicBezTo>
                      <a:cubicBezTo>
                        <a:pt x="113845" y="508560"/>
                        <a:pt x="0" y="394715"/>
                        <a:pt x="0" y="254280"/>
                      </a:cubicBezTo>
                      <a:cubicBezTo>
                        <a:pt x="0" y="113845"/>
                        <a:pt x="113845" y="0"/>
                        <a:pt x="254280" y="0"/>
                      </a:cubicBezTo>
                      <a:cubicBezTo>
                        <a:pt x="394715" y="0"/>
                        <a:pt x="508560" y="113845"/>
                        <a:pt x="508560" y="254280"/>
                      </a:cubicBezTo>
                      <a:close/>
                    </a:path>
                  </a:pathLst>
                </a:custGeom>
                <a:solidFill>
                  <a:srgbClr val="7B83EB"/>
                </a:solidFill>
                <a:ln w="54471" cap="flat">
                  <a:noFill/>
                  <a:prstDash val="solid"/>
                  <a:miter/>
                </a:ln>
              </p:spPr>
              <p:txBody>
                <a:bodyPr rtlCol="0" anchor="ctr"/>
                <a:lstStyle/>
                <a:p>
                  <a:endParaRPr lang="en-US">
                    <a:solidFill>
                      <a:schemeClr val="tx1">
                        <a:lumMod val="85000"/>
                        <a:lumOff val="15000"/>
                      </a:schemeClr>
                    </a:solidFill>
                  </a:endParaRPr>
                </a:p>
              </p:txBody>
            </p:sp>
            <p:sp>
              <p:nvSpPr>
                <p:cNvPr id="46" name="Freeform: Shape 45">
                  <a:extLst>
                    <a:ext uri="{FF2B5EF4-FFF2-40B4-BE49-F238E27FC236}">
                      <a16:creationId xmlns:a16="http://schemas.microsoft.com/office/drawing/2014/main" id="{5A7647EB-825B-4CE8-BC64-7D6EFDDD1EA1}"/>
                    </a:ext>
                  </a:extLst>
                </p:cNvPr>
                <p:cNvSpPr/>
                <p:nvPr/>
              </p:nvSpPr>
              <p:spPr>
                <a:xfrm>
                  <a:off x="6687192" y="3032731"/>
                  <a:ext cx="302896" cy="199836"/>
                </a:xfrm>
                <a:custGeom>
                  <a:avLst/>
                  <a:gdLst>
                    <a:gd name="connsiteX0" fmla="*/ 230243 w 302896"/>
                    <a:gd name="connsiteY0" fmla="*/ 0 h 199836"/>
                    <a:gd name="connsiteX1" fmla="*/ 0 w 302896"/>
                    <a:gd name="connsiteY1" fmla="*/ 0 h 199836"/>
                    <a:gd name="connsiteX2" fmla="*/ 1161 w 302896"/>
                    <a:gd name="connsiteY2" fmla="*/ 5082 h 199836"/>
                    <a:gd name="connsiteX3" fmla="*/ 1264 w 302896"/>
                    <a:gd name="connsiteY3" fmla="*/ 5507 h 199836"/>
                    <a:gd name="connsiteX4" fmla="*/ 2431 w 302896"/>
                    <a:gd name="connsiteY4" fmla="*/ 10167 h 199836"/>
                    <a:gd name="connsiteX5" fmla="*/ 302897 w 302896"/>
                    <a:gd name="connsiteY5" fmla="*/ 193916 h 199836"/>
                    <a:gd name="connsiteX6" fmla="*/ 302897 w 302896"/>
                    <a:gd name="connsiteY6" fmla="*/ 72650 h 199836"/>
                    <a:gd name="connsiteX7" fmla="*/ 230243 w 302896"/>
                    <a:gd name="connsiteY7" fmla="*/ 0 h 19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896" h="199836">
                      <a:moveTo>
                        <a:pt x="230243" y="0"/>
                      </a:moveTo>
                      <a:lnTo>
                        <a:pt x="0" y="0"/>
                      </a:lnTo>
                      <a:cubicBezTo>
                        <a:pt x="369" y="1696"/>
                        <a:pt x="756" y="3390"/>
                        <a:pt x="1161" y="5082"/>
                      </a:cubicBezTo>
                      <a:lnTo>
                        <a:pt x="1264" y="5507"/>
                      </a:lnTo>
                      <a:cubicBezTo>
                        <a:pt x="1636" y="7064"/>
                        <a:pt x="2032" y="8617"/>
                        <a:pt x="2431" y="10167"/>
                      </a:cubicBezTo>
                      <a:cubicBezTo>
                        <a:pt x="37197" y="142013"/>
                        <a:pt x="169691" y="223039"/>
                        <a:pt x="302897" y="193916"/>
                      </a:cubicBezTo>
                      <a:lnTo>
                        <a:pt x="302897" y="72650"/>
                      </a:lnTo>
                      <a:cubicBezTo>
                        <a:pt x="302778" y="32575"/>
                        <a:pt x="270319" y="117"/>
                        <a:pt x="230243" y="0"/>
                      </a:cubicBezTo>
                      <a:close/>
                    </a:path>
                  </a:pathLst>
                </a:custGeom>
                <a:solidFill>
                  <a:srgbClr val="000000">
                    <a:alpha val="10000"/>
                  </a:srgbClr>
                </a:solidFill>
                <a:ln w="54471" cap="flat">
                  <a:noFill/>
                  <a:prstDash val="solid"/>
                  <a:miter/>
                </a:ln>
              </p:spPr>
              <p:txBody>
                <a:bodyPr rtlCol="0" anchor="ctr"/>
                <a:lstStyle/>
                <a:p>
                  <a:endParaRPr lang="en-US">
                    <a:solidFill>
                      <a:schemeClr val="tx1">
                        <a:lumMod val="85000"/>
                        <a:lumOff val="15000"/>
                      </a:schemeClr>
                    </a:solidFill>
                  </a:endParaRPr>
                </a:p>
              </p:txBody>
            </p:sp>
            <p:sp>
              <p:nvSpPr>
                <p:cNvPr id="47" name="Freeform: Shape 46">
                  <a:extLst>
                    <a:ext uri="{FF2B5EF4-FFF2-40B4-BE49-F238E27FC236}">
                      <a16:creationId xmlns:a16="http://schemas.microsoft.com/office/drawing/2014/main" id="{6214C891-62C1-4834-A429-01310DB484B5}"/>
                    </a:ext>
                  </a:extLst>
                </p:cNvPr>
                <p:cNvSpPr/>
                <p:nvPr/>
              </p:nvSpPr>
              <p:spPr>
                <a:xfrm>
                  <a:off x="6705806" y="3087219"/>
                  <a:ext cx="229794" cy="145300"/>
                </a:xfrm>
                <a:custGeom>
                  <a:avLst/>
                  <a:gdLst>
                    <a:gd name="connsiteX0" fmla="*/ 157141 w 229794"/>
                    <a:gd name="connsiteY0" fmla="*/ 0 h 145300"/>
                    <a:gd name="connsiteX1" fmla="*/ 0 w 229794"/>
                    <a:gd name="connsiteY1" fmla="*/ 0 h 145300"/>
                    <a:gd name="connsiteX2" fmla="*/ 229794 w 229794"/>
                    <a:gd name="connsiteY2" fmla="*/ 145301 h 145300"/>
                    <a:gd name="connsiteX3" fmla="*/ 229794 w 229794"/>
                    <a:gd name="connsiteY3" fmla="*/ 72650 h 145300"/>
                    <a:gd name="connsiteX4" fmla="*/ 157141 w 229794"/>
                    <a:gd name="connsiteY4" fmla="*/ 0 h 14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94" h="145300">
                      <a:moveTo>
                        <a:pt x="157141" y="0"/>
                      </a:moveTo>
                      <a:lnTo>
                        <a:pt x="0" y="0"/>
                      </a:lnTo>
                      <a:cubicBezTo>
                        <a:pt x="42105" y="88752"/>
                        <a:pt x="131561" y="145316"/>
                        <a:pt x="229794" y="145301"/>
                      </a:cubicBezTo>
                      <a:lnTo>
                        <a:pt x="229794" y="72650"/>
                      </a:lnTo>
                      <a:cubicBezTo>
                        <a:pt x="229676" y="32575"/>
                        <a:pt x="197217" y="117"/>
                        <a:pt x="157141" y="0"/>
                      </a:cubicBezTo>
                      <a:close/>
                    </a:path>
                  </a:pathLst>
                </a:custGeom>
                <a:solidFill>
                  <a:srgbClr val="000000">
                    <a:alpha val="20000"/>
                  </a:srgbClr>
                </a:solidFill>
                <a:ln w="54471" cap="flat">
                  <a:noFill/>
                  <a:prstDash val="solid"/>
                  <a:miter/>
                </a:ln>
              </p:spPr>
              <p:txBody>
                <a:bodyPr rtlCol="0" anchor="ctr"/>
                <a:lstStyle/>
                <a:p>
                  <a:endParaRPr lang="en-US">
                    <a:solidFill>
                      <a:schemeClr val="tx1">
                        <a:lumMod val="85000"/>
                        <a:lumOff val="15000"/>
                      </a:schemeClr>
                    </a:solidFill>
                  </a:endParaRPr>
                </a:p>
              </p:txBody>
            </p:sp>
            <p:sp>
              <p:nvSpPr>
                <p:cNvPr id="48" name="Freeform: Shape 47">
                  <a:extLst>
                    <a:ext uri="{FF2B5EF4-FFF2-40B4-BE49-F238E27FC236}">
                      <a16:creationId xmlns:a16="http://schemas.microsoft.com/office/drawing/2014/main" id="{6947827A-0BD9-4D8B-85D9-B168E68E5B21}"/>
                    </a:ext>
                  </a:extLst>
                </p:cNvPr>
                <p:cNvSpPr/>
                <p:nvPr/>
              </p:nvSpPr>
              <p:spPr>
                <a:xfrm>
                  <a:off x="7317020" y="2869265"/>
                  <a:ext cx="381420" cy="381420"/>
                </a:xfrm>
                <a:custGeom>
                  <a:avLst/>
                  <a:gdLst>
                    <a:gd name="connsiteX0" fmla="*/ 381420 w 381420"/>
                    <a:gd name="connsiteY0" fmla="*/ 190710 h 381420"/>
                    <a:gd name="connsiteX1" fmla="*/ 190710 w 381420"/>
                    <a:gd name="connsiteY1" fmla="*/ 381420 h 381420"/>
                    <a:gd name="connsiteX2" fmla="*/ 0 w 381420"/>
                    <a:gd name="connsiteY2" fmla="*/ 190710 h 381420"/>
                    <a:gd name="connsiteX3" fmla="*/ 190710 w 381420"/>
                    <a:gd name="connsiteY3" fmla="*/ 0 h 381420"/>
                    <a:gd name="connsiteX4" fmla="*/ 381420 w 381420"/>
                    <a:gd name="connsiteY4" fmla="*/ 190710 h 381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20" h="381420">
                      <a:moveTo>
                        <a:pt x="381420" y="190710"/>
                      </a:moveTo>
                      <a:cubicBezTo>
                        <a:pt x="381420" y="296036"/>
                        <a:pt x="296036" y="381420"/>
                        <a:pt x="190710" y="381420"/>
                      </a:cubicBezTo>
                      <a:cubicBezTo>
                        <a:pt x="85384" y="381420"/>
                        <a:pt x="0" y="296036"/>
                        <a:pt x="0" y="190710"/>
                      </a:cubicBezTo>
                      <a:cubicBezTo>
                        <a:pt x="0" y="85384"/>
                        <a:pt x="85384" y="0"/>
                        <a:pt x="190710" y="0"/>
                      </a:cubicBezTo>
                      <a:cubicBezTo>
                        <a:pt x="296036" y="0"/>
                        <a:pt x="381420" y="85384"/>
                        <a:pt x="381420" y="190710"/>
                      </a:cubicBezTo>
                      <a:close/>
                    </a:path>
                  </a:pathLst>
                </a:custGeom>
                <a:solidFill>
                  <a:srgbClr val="5059C9"/>
                </a:solidFill>
                <a:ln w="54471" cap="flat">
                  <a:noFill/>
                  <a:prstDash val="solid"/>
                  <a:miter/>
                </a:ln>
              </p:spPr>
              <p:txBody>
                <a:bodyPr rtlCol="0" anchor="ctr"/>
                <a:lstStyle/>
                <a:p>
                  <a:endParaRPr lang="en-US">
                    <a:solidFill>
                      <a:schemeClr val="tx1">
                        <a:lumMod val="85000"/>
                        <a:lumOff val="15000"/>
                      </a:schemeClr>
                    </a:solidFill>
                  </a:endParaRPr>
                </a:p>
              </p:txBody>
            </p:sp>
            <p:sp>
              <p:nvSpPr>
                <p:cNvPr id="49" name="Freeform: Shape 48">
                  <a:extLst>
                    <a:ext uri="{FF2B5EF4-FFF2-40B4-BE49-F238E27FC236}">
                      <a16:creationId xmlns:a16="http://schemas.microsoft.com/office/drawing/2014/main" id="{49EA2CA9-00E1-48D2-90D6-891E388759BC}"/>
                    </a:ext>
                  </a:extLst>
                </p:cNvPr>
                <p:cNvSpPr/>
                <p:nvPr/>
              </p:nvSpPr>
              <p:spPr>
                <a:xfrm>
                  <a:off x="7207982" y="3305174"/>
                  <a:ext cx="544932" cy="759661"/>
                </a:xfrm>
                <a:custGeom>
                  <a:avLst/>
                  <a:gdLst>
                    <a:gd name="connsiteX0" fmla="*/ 463202 w 544932"/>
                    <a:gd name="connsiteY0" fmla="*/ 0 h 759661"/>
                    <a:gd name="connsiteX1" fmla="*/ 34870 w 544932"/>
                    <a:gd name="connsiteY1" fmla="*/ 0 h 759661"/>
                    <a:gd name="connsiteX2" fmla="*/ 49 w 544932"/>
                    <a:gd name="connsiteY2" fmla="*/ 34821 h 759661"/>
                    <a:gd name="connsiteX3" fmla="*/ 49 w 544932"/>
                    <a:gd name="connsiteY3" fmla="*/ 476739 h 759661"/>
                    <a:gd name="connsiteX4" fmla="*/ 216163 w 544932"/>
                    <a:gd name="connsiteY4" fmla="*/ 753790 h 759661"/>
                    <a:gd name="connsiteX5" fmla="*/ 539116 w 544932"/>
                    <a:gd name="connsiteY5" fmla="*/ 542889 h 759661"/>
                    <a:gd name="connsiteX6" fmla="*/ 544932 w 544932"/>
                    <a:gd name="connsiteY6" fmla="*/ 486994 h 759661"/>
                    <a:gd name="connsiteX7" fmla="*/ 544933 w 544932"/>
                    <a:gd name="connsiteY7" fmla="*/ 81733 h 759661"/>
                    <a:gd name="connsiteX8" fmla="*/ 463202 w 544932"/>
                    <a:gd name="connsiteY8" fmla="*/ 0 h 7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4932" h="759661">
                      <a:moveTo>
                        <a:pt x="463202" y="0"/>
                      </a:moveTo>
                      <a:lnTo>
                        <a:pt x="34870" y="0"/>
                      </a:lnTo>
                      <a:cubicBezTo>
                        <a:pt x="15639" y="0"/>
                        <a:pt x="49" y="15590"/>
                        <a:pt x="49" y="34821"/>
                      </a:cubicBezTo>
                      <a:lnTo>
                        <a:pt x="49" y="476739"/>
                      </a:lnTo>
                      <a:cubicBezTo>
                        <a:pt x="-2397" y="608544"/>
                        <a:pt x="87728" y="724080"/>
                        <a:pt x="216163" y="753790"/>
                      </a:cubicBezTo>
                      <a:cubicBezTo>
                        <a:pt x="363583" y="784732"/>
                        <a:pt x="508174" y="690308"/>
                        <a:pt x="539116" y="542889"/>
                      </a:cubicBezTo>
                      <a:cubicBezTo>
                        <a:pt x="542974" y="524507"/>
                        <a:pt x="544923" y="505776"/>
                        <a:pt x="544932" y="486994"/>
                      </a:cubicBezTo>
                      <a:lnTo>
                        <a:pt x="544933" y="81733"/>
                      </a:lnTo>
                      <a:cubicBezTo>
                        <a:pt x="544933" y="36594"/>
                        <a:pt x="508341" y="1"/>
                        <a:pt x="463202" y="0"/>
                      </a:cubicBezTo>
                      <a:close/>
                    </a:path>
                  </a:pathLst>
                </a:custGeom>
                <a:solidFill>
                  <a:srgbClr val="5059C9"/>
                </a:solidFill>
                <a:ln w="54471" cap="flat">
                  <a:noFill/>
                  <a:prstDash val="solid"/>
                  <a:miter/>
                </a:ln>
              </p:spPr>
              <p:txBody>
                <a:bodyPr rtlCol="0" anchor="ctr"/>
                <a:lstStyle/>
                <a:p>
                  <a:endParaRPr lang="en-US">
                    <a:solidFill>
                      <a:schemeClr val="tx1">
                        <a:lumMod val="85000"/>
                        <a:lumOff val="15000"/>
                      </a:schemeClr>
                    </a:solidFill>
                  </a:endParaRPr>
                </a:p>
              </p:txBody>
            </p:sp>
            <p:sp>
              <p:nvSpPr>
                <p:cNvPr id="50" name="Freeform: Shape 49">
                  <a:extLst>
                    <a:ext uri="{FF2B5EF4-FFF2-40B4-BE49-F238E27FC236}">
                      <a16:creationId xmlns:a16="http://schemas.microsoft.com/office/drawing/2014/main" id="{5241AC99-BD55-4D6A-9353-688BBDF515C4}"/>
                    </a:ext>
                  </a:extLst>
                </p:cNvPr>
                <p:cNvSpPr/>
                <p:nvPr/>
              </p:nvSpPr>
              <p:spPr>
                <a:xfrm>
                  <a:off x="6499691" y="3305173"/>
                  <a:ext cx="871817" cy="1035285"/>
                </a:xfrm>
                <a:custGeom>
                  <a:avLst/>
                  <a:gdLst>
                    <a:gd name="connsiteX0" fmla="*/ 871818 w 871817"/>
                    <a:gd name="connsiteY0" fmla="*/ 81733 h 1035285"/>
                    <a:gd name="connsiteX1" fmla="*/ 871818 w 871817"/>
                    <a:gd name="connsiteY1" fmla="*/ 599375 h 1035285"/>
                    <a:gd name="connsiteX2" fmla="*/ 436478 w 871817"/>
                    <a:gd name="connsiteY2" fmla="*/ 1035285 h 1035285"/>
                    <a:gd name="connsiteX3" fmla="*/ 58848 w 871817"/>
                    <a:gd name="connsiteY3" fmla="*/ 817329 h 1035285"/>
                    <a:gd name="connsiteX4" fmla="*/ 31603 w 871817"/>
                    <a:gd name="connsiteY4" fmla="*/ 762841 h 1035285"/>
                    <a:gd name="connsiteX5" fmla="*/ 13622 w 871817"/>
                    <a:gd name="connsiteY5" fmla="*/ 708352 h 1035285"/>
                    <a:gd name="connsiteX6" fmla="*/ 0 w 871817"/>
                    <a:gd name="connsiteY6" fmla="*/ 599375 h 1035285"/>
                    <a:gd name="connsiteX7" fmla="*/ 0 w 871817"/>
                    <a:gd name="connsiteY7" fmla="*/ 81733 h 1035285"/>
                    <a:gd name="connsiteX8" fmla="*/ 81515 w 871817"/>
                    <a:gd name="connsiteY8" fmla="*/ 0 h 1035285"/>
                    <a:gd name="connsiteX9" fmla="*/ 81733 w 871817"/>
                    <a:gd name="connsiteY9" fmla="*/ 0 h 1035285"/>
                    <a:gd name="connsiteX10" fmla="*/ 790085 w 871817"/>
                    <a:gd name="connsiteY10" fmla="*/ 0 h 1035285"/>
                    <a:gd name="connsiteX11" fmla="*/ 871818 w 871817"/>
                    <a:gd name="connsiteY11" fmla="*/ 81515 h 1035285"/>
                    <a:gd name="connsiteX12" fmla="*/ 871818 w 871817"/>
                    <a:gd name="connsiteY12" fmla="*/ 81733 h 103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1817" h="1035285">
                      <a:moveTo>
                        <a:pt x="871818" y="81733"/>
                      </a:moveTo>
                      <a:lnTo>
                        <a:pt x="871818" y="599375"/>
                      </a:lnTo>
                      <a:cubicBezTo>
                        <a:pt x="871976" y="839964"/>
                        <a:pt x="677067" y="1035128"/>
                        <a:pt x="436478" y="1035285"/>
                      </a:cubicBezTo>
                      <a:cubicBezTo>
                        <a:pt x="280683" y="1035387"/>
                        <a:pt x="136694" y="952281"/>
                        <a:pt x="58848" y="817329"/>
                      </a:cubicBezTo>
                      <a:cubicBezTo>
                        <a:pt x="48363" y="799903"/>
                        <a:pt x="39253" y="781685"/>
                        <a:pt x="31603" y="762841"/>
                      </a:cubicBezTo>
                      <a:cubicBezTo>
                        <a:pt x="24472" y="745073"/>
                        <a:pt x="18466" y="726874"/>
                        <a:pt x="13622" y="708352"/>
                      </a:cubicBezTo>
                      <a:cubicBezTo>
                        <a:pt x="4639" y="672721"/>
                        <a:pt x="64" y="636121"/>
                        <a:pt x="0" y="599375"/>
                      </a:cubicBezTo>
                      <a:lnTo>
                        <a:pt x="0" y="81733"/>
                      </a:lnTo>
                      <a:cubicBezTo>
                        <a:pt x="-60" y="36653"/>
                        <a:pt x="36435" y="60"/>
                        <a:pt x="81515" y="0"/>
                      </a:cubicBezTo>
                      <a:cubicBezTo>
                        <a:pt x="81588" y="0"/>
                        <a:pt x="81660" y="0"/>
                        <a:pt x="81733" y="0"/>
                      </a:cubicBezTo>
                      <a:lnTo>
                        <a:pt x="790085" y="0"/>
                      </a:lnTo>
                      <a:cubicBezTo>
                        <a:pt x="835164" y="-60"/>
                        <a:pt x="871758" y="36435"/>
                        <a:pt x="871818" y="81515"/>
                      </a:cubicBezTo>
                      <a:cubicBezTo>
                        <a:pt x="871818" y="81588"/>
                        <a:pt x="871818" y="81660"/>
                        <a:pt x="871818" y="81733"/>
                      </a:cubicBezTo>
                      <a:close/>
                    </a:path>
                  </a:pathLst>
                </a:custGeom>
                <a:solidFill>
                  <a:srgbClr val="7B83EB"/>
                </a:solidFill>
                <a:ln w="54471" cap="flat">
                  <a:noFill/>
                  <a:prstDash val="solid"/>
                  <a:miter/>
                </a:ln>
              </p:spPr>
              <p:txBody>
                <a:bodyPr rtlCol="0" anchor="ctr"/>
                <a:lstStyle/>
                <a:p>
                  <a:endParaRPr lang="en-US">
                    <a:solidFill>
                      <a:schemeClr val="tx1">
                        <a:lumMod val="85000"/>
                        <a:lumOff val="15000"/>
                      </a:schemeClr>
                    </a:solidFill>
                  </a:endParaRPr>
                </a:p>
              </p:txBody>
            </p:sp>
            <p:sp>
              <p:nvSpPr>
                <p:cNvPr id="51" name="Freeform: Shape 50">
                  <a:extLst>
                    <a:ext uri="{FF2B5EF4-FFF2-40B4-BE49-F238E27FC236}">
                      <a16:creationId xmlns:a16="http://schemas.microsoft.com/office/drawing/2014/main" id="{7FAC2C02-CB64-41B6-A79D-47407EB508F7}"/>
                    </a:ext>
                  </a:extLst>
                </p:cNvPr>
                <p:cNvSpPr/>
                <p:nvPr/>
              </p:nvSpPr>
              <p:spPr>
                <a:xfrm>
                  <a:off x="6705806" y="3087219"/>
                  <a:ext cx="229794" cy="145300"/>
                </a:xfrm>
                <a:custGeom>
                  <a:avLst/>
                  <a:gdLst>
                    <a:gd name="connsiteX0" fmla="*/ 157141 w 229794"/>
                    <a:gd name="connsiteY0" fmla="*/ 0 h 145300"/>
                    <a:gd name="connsiteX1" fmla="*/ 0 w 229794"/>
                    <a:gd name="connsiteY1" fmla="*/ 0 h 145300"/>
                    <a:gd name="connsiteX2" fmla="*/ 229794 w 229794"/>
                    <a:gd name="connsiteY2" fmla="*/ 145301 h 145300"/>
                    <a:gd name="connsiteX3" fmla="*/ 229794 w 229794"/>
                    <a:gd name="connsiteY3" fmla="*/ 72650 h 145300"/>
                    <a:gd name="connsiteX4" fmla="*/ 157141 w 229794"/>
                    <a:gd name="connsiteY4" fmla="*/ 0 h 14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94" h="145300">
                      <a:moveTo>
                        <a:pt x="157141" y="0"/>
                      </a:moveTo>
                      <a:lnTo>
                        <a:pt x="0" y="0"/>
                      </a:lnTo>
                      <a:cubicBezTo>
                        <a:pt x="42105" y="88752"/>
                        <a:pt x="131561" y="145316"/>
                        <a:pt x="229794" y="145301"/>
                      </a:cubicBezTo>
                      <a:lnTo>
                        <a:pt x="229794" y="72650"/>
                      </a:lnTo>
                      <a:cubicBezTo>
                        <a:pt x="229676" y="32575"/>
                        <a:pt x="197217" y="117"/>
                        <a:pt x="157141" y="0"/>
                      </a:cubicBezTo>
                      <a:close/>
                    </a:path>
                  </a:pathLst>
                </a:custGeom>
                <a:solidFill>
                  <a:srgbClr val="000000">
                    <a:alpha val="20000"/>
                  </a:srgbClr>
                </a:solidFill>
                <a:ln w="54471" cap="flat">
                  <a:noFill/>
                  <a:prstDash val="solid"/>
                  <a:miter/>
                </a:ln>
              </p:spPr>
              <p:txBody>
                <a:bodyPr rtlCol="0" anchor="ctr"/>
                <a:lstStyle/>
                <a:p>
                  <a:endParaRPr lang="en-US">
                    <a:solidFill>
                      <a:schemeClr val="tx1">
                        <a:lumMod val="85000"/>
                        <a:lumOff val="15000"/>
                      </a:schemeClr>
                    </a:solidFill>
                  </a:endParaRPr>
                </a:p>
              </p:txBody>
            </p:sp>
            <p:sp>
              <p:nvSpPr>
                <p:cNvPr id="52" name="Freeform: Shape 51">
                  <a:extLst>
                    <a:ext uri="{FF2B5EF4-FFF2-40B4-BE49-F238E27FC236}">
                      <a16:creationId xmlns:a16="http://schemas.microsoft.com/office/drawing/2014/main" id="{6E026C59-2D39-4D66-9C47-D997FFD49969}"/>
                    </a:ext>
                  </a:extLst>
                </p:cNvPr>
                <p:cNvSpPr/>
                <p:nvPr/>
              </p:nvSpPr>
              <p:spPr>
                <a:xfrm>
                  <a:off x="6499691" y="3305173"/>
                  <a:ext cx="490397" cy="762846"/>
                </a:xfrm>
                <a:custGeom>
                  <a:avLst/>
                  <a:gdLst>
                    <a:gd name="connsiteX0" fmla="*/ 490398 w 490397"/>
                    <a:gd name="connsiteY0" fmla="*/ 0 h 762846"/>
                    <a:gd name="connsiteX1" fmla="*/ 490398 w 490397"/>
                    <a:gd name="connsiteY1" fmla="*/ 690371 h 762846"/>
                    <a:gd name="connsiteX2" fmla="*/ 433729 w 490397"/>
                    <a:gd name="connsiteY2" fmla="*/ 760661 h 762846"/>
                    <a:gd name="connsiteX3" fmla="*/ 417928 w 490397"/>
                    <a:gd name="connsiteY3" fmla="*/ 762841 h 762846"/>
                    <a:gd name="connsiteX4" fmla="*/ 31603 w 490397"/>
                    <a:gd name="connsiteY4" fmla="*/ 762841 h 762846"/>
                    <a:gd name="connsiteX5" fmla="*/ 13622 w 490397"/>
                    <a:gd name="connsiteY5" fmla="*/ 708352 h 762846"/>
                    <a:gd name="connsiteX6" fmla="*/ 0 w 490397"/>
                    <a:gd name="connsiteY6" fmla="*/ 599375 h 762846"/>
                    <a:gd name="connsiteX7" fmla="*/ 0 w 490397"/>
                    <a:gd name="connsiteY7" fmla="*/ 81733 h 762846"/>
                    <a:gd name="connsiteX8" fmla="*/ 81515 w 490397"/>
                    <a:gd name="connsiteY8" fmla="*/ 0 h 762846"/>
                    <a:gd name="connsiteX9" fmla="*/ 81733 w 490397"/>
                    <a:gd name="connsiteY9" fmla="*/ 0 h 76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0397" h="762846">
                      <a:moveTo>
                        <a:pt x="490398" y="0"/>
                      </a:moveTo>
                      <a:lnTo>
                        <a:pt x="490398" y="690371"/>
                      </a:lnTo>
                      <a:cubicBezTo>
                        <a:pt x="490394" y="724214"/>
                        <a:pt x="466801" y="753477"/>
                        <a:pt x="433729" y="760661"/>
                      </a:cubicBezTo>
                      <a:cubicBezTo>
                        <a:pt x="428603" y="762186"/>
                        <a:pt x="423275" y="762921"/>
                        <a:pt x="417928" y="762841"/>
                      </a:cubicBezTo>
                      <a:lnTo>
                        <a:pt x="31603" y="762841"/>
                      </a:lnTo>
                      <a:cubicBezTo>
                        <a:pt x="24472" y="745073"/>
                        <a:pt x="18466" y="726874"/>
                        <a:pt x="13622" y="708352"/>
                      </a:cubicBezTo>
                      <a:cubicBezTo>
                        <a:pt x="4639" y="672721"/>
                        <a:pt x="64" y="636121"/>
                        <a:pt x="0" y="599375"/>
                      </a:cubicBezTo>
                      <a:lnTo>
                        <a:pt x="0" y="81733"/>
                      </a:lnTo>
                      <a:cubicBezTo>
                        <a:pt x="-60" y="36653"/>
                        <a:pt x="36435" y="60"/>
                        <a:pt x="81515" y="0"/>
                      </a:cubicBezTo>
                      <a:cubicBezTo>
                        <a:pt x="81588" y="0"/>
                        <a:pt x="81660" y="0"/>
                        <a:pt x="81733" y="0"/>
                      </a:cubicBezTo>
                      <a:close/>
                    </a:path>
                  </a:pathLst>
                </a:custGeom>
                <a:solidFill>
                  <a:srgbClr val="000000">
                    <a:alpha val="10000"/>
                  </a:srgbClr>
                </a:solidFill>
                <a:ln w="54471" cap="flat">
                  <a:noFill/>
                  <a:prstDash val="solid"/>
                  <a:miter/>
                </a:ln>
              </p:spPr>
              <p:txBody>
                <a:bodyPr rtlCol="0" anchor="ctr"/>
                <a:lstStyle/>
                <a:p>
                  <a:endParaRPr lang="en-US">
                    <a:solidFill>
                      <a:schemeClr val="tx1">
                        <a:lumMod val="85000"/>
                        <a:lumOff val="15000"/>
                      </a:schemeClr>
                    </a:solidFill>
                  </a:endParaRPr>
                </a:p>
              </p:txBody>
            </p:sp>
            <p:sp>
              <p:nvSpPr>
                <p:cNvPr id="53" name="Freeform: Shape 52">
                  <a:extLst>
                    <a:ext uri="{FF2B5EF4-FFF2-40B4-BE49-F238E27FC236}">
                      <a16:creationId xmlns:a16="http://schemas.microsoft.com/office/drawing/2014/main" id="{2E1F95DE-A2F9-439F-82BB-DCAD76684D06}"/>
                    </a:ext>
                  </a:extLst>
                </p:cNvPr>
                <p:cNvSpPr/>
                <p:nvPr/>
              </p:nvSpPr>
              <p:spPr>
                <a:xfrm>
                  <a:off x="6499691" y="3305173"/>
                  <a:ext cx="435914" cy="817329"/>
                </a:xfrm>
                <a:custGeom>
                  <a:avLst/>
                  <a:gdLst>
                    <a:gd name="connsiteX0" fmla="*/ 435909 w 435914"/>
                    <a:gd name="connsiteY0" fmla="*/ 0 h 817329"/>
                    <a:gd name="connsiteX1" fmla="*/ 435909 w 435914"/>
                    <a:gd name="connsiteY1" fmla="*/ 744859 h 817329"/>
                    <a:gd name="connsiteX2" fmla="*/ 433729 w 435914"/>
                    <a:gd name="connsiteY2" fmla="*/ 760661 h 817329"/>
                    <a:gd name="connsiteX3" fmla="*/ 363439 w 435914"/>
                    <a:gd name="connsiteY3" fmla="*/ 817329 h 817329"/>
                    <a:gd name="connsiteX4" fmla="*/ 58848 w 435914"/>
                    <a:gd name="connsiteY4" fmla="*/ 817329 h 817329"/>
                    <a:gd name="connsiteX5" fmla="*/ 31603 w 435914"/>
                    <a:gd name="connsiteY5" fmla="*/ 762841 h 817329"/>
                    <a:gd name="connsiteX6" fmla="*/ 13622 w 435914"/>
                    <a:gd name="connsiteY6" fmla="*/ 708352 h 817329"/>
                    <a:gd name="connsiteX7" fmla="*/ 0 w 435914"/>
                    <a:gd name="connsiteY7" fmla="*/ 599375 h 817329"/>
                    <a:gd name="connsiteX8" fmla="*/ 0 w 435914"/>
                    <a:gd name="connsiteY8" fmla="*/ 81733 h 817329"/>
                    <a:gd name="connsiteX9" fmla="*/ 81515 w 435914"/>
                    <a:gd name="connsiteY9" fmla="*/ 0 h 817329"/>
                    <a:gd name="connsiteX10" fmla="*/ 81733 w 435914"/>
                    <a:gd name="connsiteY10" fmla="*/ 0 h 81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5914" h="817329">
                      <a:moveTo>
                        <a:pt x="435909" y="0"/>
                      </a:moveTo>
                      <a:lnTo>
                        <a:pt x="435909" y="744859"/>
                      </a:lnTo>
                      <a:cubicBezTo>
                        <a:pt x="435988" y="750207"/>
                        <a:pt x="435253" y="755535"/>
                        <a:pt x="433729" y="760661"/>
                      </a:cubicBezTo>
                      <a:cubicBezTo>
                        <a:pt x="426545" y="793732"/>
                        <a:pt x="397282" y="817324"/>
                        <a:pt x="363439" y="817329"/>
                      </a:cubicBezTo>
                      <a:lnTo>
                        <a:pt x="58848" y="817329"/>
                      </a:lnTo>
                      <a:cubicBezTo>
                        <a:pt x="48363" y="799903"/>
                        <a:pt x="39253" y="781685"/>
                        <a:pt x="31603" y="762841"/>
                      </a:cubicBezTo>
                      <a:cubicBezTo>
                        <a:pt x="24472" y="745073"/>
                        <a:pt x="18466" y="726874"/>
                        <a:pt x="13622" y="708352"/>
                      </a:cubicBezTo>
                      <a:cubicBezTo>
                        <a:pt x="4639" y="672721"/>
                        <a:pt x="64" y="636121"/>
                        <a:pt x="0" y="599375"/>
                      </a:cubicBezTo>
                      <a:lnTo>
                        <a:pt x="0" y="81733"/>
                      </a:lnTo>
                      <a:cubicBezTo>
                        <a:pt x="-60" y="36653"/>
                        <a:pt x="36435" y="60"/>
                        <a:pt x="81515" y="0"/>
                      </a:cubicBezTo>
                      <a:cubicBezTo>
                        <a:pt x="81588" y="0"/>
                        <a:pt x="81660" y="0"/>
                        <a:pt x="81733" y="0"/>
                      </a:cubicBezTo>
                      <a:close/>
                    </a:path>
                  </a:pathLst>
                </a:custGeom>
                <a:solidFill>
                  <a:srgbClr val="000000">
                    <a:alpha val="20000"/>
                  </a:srgbClr>
                </a:solidFill>
                <a:ln w="54471" cap="flat">
                  <a:noFill/>
                  <a:prstDash val="solid"/>
                  <a:miter/>
                </a:ln>
              </p:spPr>
              <p:txBody>
                <a:bodyPr rtlCol="0" anchor="ctr"/>
                <a:lstStyle/>
                <a:p>
                  <a:endParaRPr lang="en-US">
                    <a:solidFill>
                      <a:schemeClr val="tx1">
                        <a:lumMod val="85000"/>
                        <a:lumOff val="15000"/>
                      </a:schemeClr>
                    </a:solidFill>
                  </a:endParaRPr>
                </a:p>
              </p:txBody>
            </p:sp>
            <p:sp>
              <p:nvSpPr>
                <p:cNvPr id="54" name="Freeform: Shape 53">
                  <a:extLst>
                    <a:ext uri="{FF2B5EF4-FFF2-40B4-BE49-F238E27FC236}">
                      <a16:creationId xmlns:a16="http://schemas.microsoft.com/office/drawing/2014/main" id="{B02B3E7E-7628-4334-81C8-6B5511E98E54}"/>
                    </a:ext>
                  </a:extLst>
                </p:cNvPr>
                <p:cNvSpPr/>
                <p:nvPr/>
              </p:nvSpPr>
              <p:spPr>
                <a:xfrm>
                  <a:off x="6499691" y="3305173"/>
                  <a:ext cx="435908" cy="708351"/>
                </a:xfrm>
                <a:custGeom>
                  <a:avLst/>
                  <a:gdLst>
                    <a:gd name="connsiteX0" fmla="*/ 435909 w 435908"/>
                    <a:gd name="connsiteY0" fmla="*/ 0 h 708351"/>
                    <a:gd name="connsiteX1" fmla="*/ 435909 w 435908"/>
                    <a:gd name="connsiteY1" fmla="*/ 635882 h 708351"/>
                    <a:gd name="connsiteX2" fmla="*/ 363439 w 435908"/>
                    <a:gd name="connsiteY2" fmla="*/ 708352 h 708351"/>
                    <a:gd name="connsiteX3" fmla="*/ 13622 w 435908"/>
                    <a:gd name="connsiteY3" fmla="*/ 708352 h 708351"/>
                    <a:gd name="connsiteX4" fmla="*/ 0 w 435908"/>
                    <a:gd name="connsiteY4" fmla="*/ 599375 h 708351"/>
                    <a:gd name="connsiteX5" fmla="*/ 0 w 435908"/>
                    <a:gd name="connsiteY5" fmla="*/ 81733 h 708351"/>
                    <a:gd name="connsiteX6" fmla="*/ 81515 w 435908"/>
                    <a:gd name="connsiteY6" fmla="*/ 0 h 708351"/>
                    <a:gd name="connsiteX7" fmla="*/ 81733 w 435908"/>
                    <a:gd name="connsiteY7" fmla="*/ 0 h 70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908" h="708351">
                      <a:moveTo>
                        <a:pt x="435909" y="0"/>
                      </a:moveTo>
                      <a:lnTo>
                        <a:pt x="435909" y="635882"/>
                      </a:lnTo>
                      <a:cubicBezTo>
                        <a:pt x="435734" y="675833"/>
                        <a:pt x="403390" y="708176"/>
                        <a:pt x="363439" y="708352"/>
                      </a:cubicBezTo>
                      <a:lnTo>
                        <a:pt x="13622" y="708352"/>
                      </a:lnTo>
                      <a:cubicBezTo>
                        <a:pt x="4639" y="672721"/>
                        <a:pt x="64" y="636121"/>
                        <a:pt x="0" y="599375"/>
                      </a:cubicBezTo>
                      <a:lnTo>
                        <a:pt x="0" y="81733"/>
                      </a:lnTo>
                      <a:cubicBezTo>
                        <a:pt x="-60" y="36653"/>
                        <a:pt x="36435" y="60"/>
                        <a:pt x="81515" y="0"/>
                      </a:cubicBezTo>
                      <a:cubicBezTo>
                        <a:pt x="81588" y="0"/>
                        <a:pt x="81660" y="0"/>
                        <a:pt x="81733" y="0"/>
                      </a:cubicBezTo>
                      <a:close/>
                    </a:path>
                  </a:pathLst>
                </a:custGeom>
                <a:solidFill>
                  <a:srgbClr val="000000">
                    <a:alpha val="20000"/>
                  </a:srgbClr>
                </a:solidFill>
                <a:ln w="54471" cap="flat">
                  <a:noFill/>
                  <a:prstDash val="solid"/>
                  <a:miter/>
                </a:ln>
              </p:spPr>
              <p:txBody>
                <a:bodyPr rtlCol="0" anchor="ctr"/>
                <a:lstStyle/>
                <a:p>
                  <a:endParaRPr lang="en-US">
                    <a:solidFill>
                      <a:schemeClr val="tx1">
                        <a:lumMod val="85000"/>
                        <a:lumOff val="15000"/>
                      </a:schemeClr>
                    </a:solidFill>
                  </a:endParaRPr>
                </a:p>
              </p:txBody>
            </p:sp>
            <p:sp>
              <p:nvSpPr>
                <p:cNvPr id="55" name="Freeform: Shape 54">
                  <a:extLst>
                    <a:ext uri="{FF2B5EF4-FFF2-40B4-BE49-F238E27FC236}">
                      <a16:creationId xmlns:a16="http://schemas.microsoft.com/office/drawing/2014/main" id="{3FEF93C2-1285-4B22-AED5-5FA904780AC8}"/>
                    </a:ext>
                  </a:extLst>
                </p:cNvPr>
                <p:cNvSpPr/>
                <p:nvPr/>
              </p:nvSpPr>
              <p:spPr>
                <a:xfrm>
                  <a:off x="6499691" y="3305173"/>
                  <a:ext cx="381420" cy="708351"/>
                </a:xfrm>
                <a:custGeom>
                  <a:avLst/>
                  <a:gdLst>
                    <a:gd name="connsiteX0" fmla="*/ 81733 w 381420"/>
                    <a:gd name="connsiteY0" fmla="*/ 0 h 708351"/>
                    <a:gd name="connsiteX1" fmla="*/ 0 w 381420"/>
                    <a:gd name="connsiteY1" fmla="*/ 81515 h 708351"/>
                    <a:gd name="connsiteX2" fmla="*/ 0 w 381420"/>
                    <a:gd name="connsiteY2" fmla="*/ 81733 h 708351"/>
                    <a:gd name="connsiteX3" fmla="*/ 0 w 381420"/>
                    <a:gd name="connsiteY3" fmla="*/ 599375 h 708351"/>
                    <a:gd name="connsiteX4" fmla="*/ 13622 w 381420"/>
                    <a:gd name="connsiteY4" fmla="*/ 708352 h 708351"/>
                    <a:gd name="connsiteX5" fmla="*/ 308951 w 381420"/>
                    <a:gd name="connsiteY5" fmla="*/ 708352 h 708351"/>
                    <a:gd name="connsiteX6" fmla="*/ 381420 w 381420"/>
                    <a:gd name="connsiteY6" fmla="*/ 635882 h 708351"/>
                    <a:gd name="connsiteX7" fmla="*/ 381420 w 381420"/>
                    <a:gd name="connsiteY7" fmla="*/ 0 h 70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20" h="708351">
                      <a:moveTo>
                        <a:pt x="81733" y="0"/>
                      </a:moveTo>
                      <a:cubicBezTo>
                        <a:pt x="36653" y="-60"/>
                        <a:pt x="60" y="36435"/>
                        <a:pt x="0" y="81515"/>
                      </a:cubicBezTo>
                      <a:cubicBezTo>
                        <a:pt x="0" y="81588"/>
                        <a:pt x="0" y="81660"/>
                        <a:pt x="0" y="81733"/>
                      </a:cubicBezTo>
                      <a:lnTo>
                        <a:pt x="0" y="599375"/>
                      </a:lnTo>
                      <a:cubicBezTo>
                        <a:pt x="64" y="636121"/>
                        <a:pt x="4639" y="672721"/>
                        <a:pt x="13622" y="708352"/>
                      </a:cubicBezTo>
                      <a:lnTo>
                        <a:pt x="308951" y="708352"/>
                      </a:lnTo>
                      <a:cubicBezTo>
                        <a:pt x="348902" y="708177"/>
                        <a:pt x="381245" y="675833"/>
                        <a:pt x="381420" y="635882"/>
                      </a:cubicBezTo>
                      <a:lnTo>
                        <a:pt x="381420" y="0"/>
                      </a:lnTo>
                      <a:close/>
                    </a:path>
                  </a:pathLst>
                </a:custGeom>
                <a:solidFill>
                  <a:srgbClr val="000000">
                    <a:alpha val="20000"/>
                  </a:srgbClr>
                </a:solidFill>
                <a:ln w="54471" cap="flat">
                  <a:noFill/>
                  <a:prstDash val="solid"/>
                  <a:miter/>
                </a:ln>
              </p:spPr>
              <p:txBody>
                <a:bodyPr rtlCol="0" anchor="ctr"/>
                <a:lstStyle/>
                <a:p>
                  <a:endParaRPr lang="en-US">
                    <a:solidFill>
                      <a:schemeClr val="tx1">
                        <a:lumMod val="85000"/>
                        <a:lumOff val="15000"/>
                      </a:schemeClr>
                    </a:solidFill>
                  </a:endParaRPr>
                </a:p>
              </p:txBody>
            </p:sp>
            <p:sp>
              <p:nvSpPr>
                <p:cNvPr id="56" name="Freeform: Shape 55">
                  <a:extLst>
                    <a:ext uri="{FF2B5EF4-FFF2-40B4-BE49-F238E27FC236}">
                      <a16:creationId xmlns:a16="http://schemas.microsoft.com/office/drawing/2014/main" id="{3191405A-CEF2-4770-9872-C6C48909C970}"/>
                    </a:ext>
                  </a:extLst>
                </p:cNvPr>
                <p:cNvSpPr/>
                <p:nvPr/>
              </p:nvSpPr>
              <p:spPr>
                <a:xfrm>
                  <a:off x="6009294" y="3087219"/>
                  <a:ext cx="871817" cy="871817"/>
                </a:xfrm>
                <a:custGeom>
                  <a:avLst/>
                  <a:gdLst>
                    <a:gd name="connsiteX0" fmla="*/ 72651 w 871817"/>
                    <a:gd name="connsiteY0" fmla="*/ 0 h 871817"/>
                    <a:gd name="connsiteX1" fmla="*/ 799168 w 871817"/>
                    <a:gd name="connsiteY1" fmla="*/ 0 h 871817"/>
                    <a:gd name="connsiteX2" fmla="*/ 871818 w 871817"/>
                    <a:gd name="connsiteY2" fmla="*/ 72652 h 871817"/>
                    <a:gd name="connsiteX3" fmla="*/ 871818 w 871817"/>
                    <a:gd name="connsiteY3" fmla="*/ 799166 h 871817"/>
                    <a:gd name="connsiteX4" fmla="*/ 799168 w 871817"/>
                    <a:gd name="connsiteY4" fmla="*/ 871818 h 871817"/>
                    <a:gd name="connsiteX5" fmla="*/ 72652 w 871817"/>
                    <a:gd name="connsiteY5" fmla="*/ 871818 h 871817"/>
                    <a:gd name="connsiteX6" fmla="*/ 0 w 871817"/>
                    <a:gd name="connsiteY6" fmla="*/ 799166 h 871817"/>
                    <a:gd name="connsiteX7" fmla="*/ 0 w 871817"/>
                    <a:gd name="connsiteY7" fmla="*/ 72651 h 871817"/>
                    <a:gd name="connsiteX8" fmla="*/ 72651 w 871817"/>
                    <a:gd name="connsiteY8" fmla="*/ 0 h 87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1817" h="871817">
                      <a:moveTo>
                        <a:pt x="72651" y="0"/>
                      </a:moveTo>
                      <a:lnTo>
                        <a:pt x="799168" y="0"/>
                      </a:lnTo>
                      <a:cubicBezTo>
                        <a:pt x="839291" y="1"/>
                        <a:pt x="871818" y="32528"/>
                        <a:pt x="871818" y="72652"/>
                      </a:cubicBezTo>
                      <a:lnTo>
                        <a:pt x="871818" y="799166"/>
                      </a:lnTo>
                      <a:cubicBezTo>
                        <a:pt x="871818" y="839290"/>
                        <a:pt x="839292" y="871817"/>
                        <a:pt x="799168" y="871818"/>
                      </a:cubicBezTo>
                      <a:lnTo>
                        <a:pt x="72652" y="871818"/>
                      </a:lnTo>
                      <a:cubicBezTo>
                        <a:pt x="32527" y="871818"/>
                        <a:pt x="0" y="839290"/>
                        <a:pt x="0" y="799166"/>
                      </a:cubicBezTo>
                      <a:lnTo>
                        <a:pt x="0" y="72651"/>
                      </a:lnTo>
                      <a:cubicBezTo>
                        <a:pt x="0" y="32527"/>
                        <a:pt x="32527" y="0"/>
                        <a:pt x="72651" y="0"/>
                      </a:cubicBezTo>
                      <a:close/>
                    </a:path>
                  </a:pathLst>
                </a:custGeom>
                <a:solidFill>
                  <a:srgbClr val="4B53BC"/>
                </a:solidFill>
                <a:ln w="54471" cap="flat">
                  <a:noFill/>
                  <a:prstDash val="solid"/>
                  <a:miter/>
                </a:ln>
              </p:spPr>
              <p:txBody>
                <a:bodyPr rtlCol="0" anchor="ctr"/>
                <a:lstStyle/>
                <a:p>
                  <a:endParaRPr lang="en-US">
                    <a:solidFill>
                      <a:schemeClr val="tx1">
                        <a:lumMod val="85000"/>
                        <a:lumOff val="15000"/>
                      </a:schemeClr>
                    </a:solidFill>
                  </a:endParaRPr>
                </a:p>
              </p:txBody>
            </p:sp>
            <p:sp>
              <p:nvSpPr>
                <p:cNvPr id="57" name="Freeform: Shape 56">
                  <a:extLst>
                    <a:ext uri="{FF2B5EF4-FFF2-40B4-BE49-F238E27FC236}">
                      <a16:creationId xmlns:a16="http://schemas.microsoft.com/office/drawing/2014/main" id="{F5A9B0E9-722A-4F7E-A8B3-7857EF45EC84}"/>
                    </a:ext>
                  </a:extLst>
                </p:cNvPr>
                <p:cNvSpPr/>
                <p:nvPr/>
              </p:nvSpPr>
              <p:spPr>
                <a:xfrm>
                  <a:off x="6228804" y="3250875"/>
                  <a:ext cx="432876" cy="544377"/>
                </a:xfrm>
                <a:custGeom>
                  <a:avLst/>
                  <a:gdLst>
                    <a:gd name="connsiteX0" fmla="*/ 432876 w 432876"/>
                    <a:gd name="connsiteY0" fmla="*/ 107363 h 544377"/>
                    <a:gd name="connsiteX1" fmla="*/ 270325 w 432876"/>
                    <a:gd name="connsiteY1" fmla="*/ 107363 h 544377"/>
                    <a:gd name="connsiteX2" fmla="*/ 270325 w 432876"/>
                    <a:gd name="connsiteY2" fmla="*/ 544378 h 544377"/>
                    <a:gd name="connsiteX3" fmla="*/ 163494 w 432876"/>
                    <a:gd name="connsiteY3" fmla="*/ 544378 h 544377"/>
                    <a:gd name="connsiteX4" fmla="*/ 163494 w 432876"/>
                    <a:gd name="connsiteY4" fmla="*/ 107363 h 544377"/>
                    <a:gd name="connsiteX5" fmla="*/ 0 w 432876"/>
                    <a:gd name="connsiteY5" fmla="*/ 107363 h 544377"/>
                    <a:gd name="connsiteX6" fmla="*/ 0 w 432876"/>
                    <a:gd name="connsiteY6" fmla="*/ 0 h 544377"/>
                    <a:gd name="connsiteX7" fmla="*/ 432876 w 432876"/>
                    <a:gd name="connsiteY7" fmla="*/ 0 h 54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876" h="544377">
                      <a:moveTo>
                        <a:pt x="432876" y="107363"/>
                      </a:moveTo>
                      <a:lnTo>
                        <a:pt x="270325" y="107363"/>
                      </a:lnTo>
                      <a:lnTo>
                        <a:pt x="270325" y="544378"/>
                      </a:lnTo>
                      <a:lnTo>
                        <a:pt x="163494" y="544378"/>
                      </a:lnTo>
                      <a:lnTo>
                        <a:pt x="163494" y="107363"/>
                      </a:lnTo>
                      <a:lnTo>
                        <a:pt x="0" y="107363"/>
                      </a:lnTo>
                      <a:lnTo>
                        <a:pt x="0" y="0"/>
                      </a:lnTo>
                      <a:lnTo>
                        <a:pt x="432876" y="0"/>
                      </a:lnTo>
                      <a:close/>
                    </a:path>
                  </a:pathLst>
                </a:custGeom>
                <a:solidFill>
                  <a:srgbClr val="FFFFFF"/>
                </a:solidFill>
                <a:ln w="54471" cap="flat">
                  <a:noFill/>
                  <a:prstDash val="solid"/>
                  <a:miter/>
                </a:ln>
              </p:spPr>
              <p:txBody>
                <a:bodyPr rtlCol="0" anchor="ctr"/>
                <a:lstStyle/>
                <a:p>
                  <a:endParaRPr lang="en-US">
                    <a:solidFill>
                      <a:schemeClr val="tx1">
                        <a:lumMod val="85000"/>
                        <a:lumOff val="15000"/>
                      </a:schemeClr>
                    </a:solidFill>
                  </a:endParaRPr>
                </a:p>
              </p:txBody>
            </p:sp>
          </p:grpSp>
          <p:sp>
            <p:nvSpPr>
              <p:cNvPr id="44" name="Freeform: Shape 43">
                <a:extLst>
                  <a:ext uri="{FF2B5EF4-FFF2-40B4-BE49-F238E27FC236}">
                    <a16:creationId xmlns:a16="http://schemas.microsoft.com/office/drawing/2014/main" id="{C4BF35E9-3AAC-4206-A5E8-293E2FAAD199}"/>
                  </a:ext>
                </a:extLst>
              </p:cNvPr>
              <p:cNvSpPr/>
              <p:nvPr/>
            </p:nvSpPr>
            <p:spPr>
              <a:xfrm>
                <a:off x="6667266" y="3353275"/>
                <a:ext cx="236718" cy="426949"/>
              </a:xfrm>
              <a:custGeom>
                <a:avLst/>
                <a:gdLst>
                  <a:gd name="connsiteX0" fmla="*/ 0 w 236718"/>
                  <a:gd name="connsiteY0" fmla="*/ 0 h 426949"/>
                  <a:gd name="connsiteX1" fmla="*/ 236719 w 236718"/>
                  <a:gd name="connsiteY1" fmla="*/ 0 h 426949"/>
                  <a:gd name="connsiteX2" fmla="*/ 236719 w 236718"/>
                  <a:gd name="connsiteY2" fmla="*/ 426950 h 426949"/>
                  <a:gd name="connsiteX3" fmla="*/ 0 w 236718"/>
                  <a:gd name="connsiteY3" fmla="*/ 426950 h 426949"/>
                </a:gdLst>
                <a:ahLst/>
                <a:cxnLst>
                  <a:cxn ang="0">
                    <a:pos x="connsiteX0" y="connsiteY0"/>
                  </a:cxn>
                  <a:cxn ang="0">
                    <a:pos x="connsiteX1" y="connsiteY1"/>
                  </a:cxn>
                  <a:cxn ang="0">
                    <a:pos x="connsiteX2" y="connsiteY2"/>
                  </a:cxn>
                  <a:cxn ang="0">
                    <a:pos x="connsiteX3" y="connsiteY3"/>
                  </a:cxn>
                </a:cxnLst>
                <a:rect l="l" t="t" r="r" b="b"/>
                <a:pathLst>
                  <a:path w="236718" h="426949">
                    <a:moveTo>
                      <a:pt x="0" y="0"/>
                    </a:moveTo>
                    <a:lnTo>
                      <a:pt x="236719" y="0"/>
                    </a:lnTo>
                    <a:lnTo>
                      <a:pt x="236719" y="426950"/>
                    </a:lnTo>
                    <a:lnTo>
                      <a:pt x="0" y="426950"/>
                    </a:lnTo>
                    <a:close/>
                  </a:path>
                </a:pathLst>
              </a:custGeom>
              <a:solidFill>
                <a:srgbClr val="FFFFFF">
                  <a:alpha val="76000"/>
                </a:srgbClr>
              </a:solidFill>
              <a:ln w="9525" cap="flat">
                <a:noFill/>
                <a:prstDash val="solid"/>
                <a:miter/>
              </a:ln>
            </p:spPr>
            <p:txBody>
              <a:bodyPr rtlCol="0" anchor="ctr"/>
              <a:lstStyle/>
              <a:p>
                <a:endParaRPr lang="en-US">
                  <a:solidFill>
                    <a:schemeClr val="tx1">
                      <a:lumMod val="85000"/>
                      <a:lumOff val="15000"/>
                    </a:schemeClr>
                  </a:solidFill>
                </a:endParaRPr>
              </a:p>
            </p:txBody>
          </p:sp>
        </p:grpSp>
        <p:grpSp>
          <p:nvGrpSpPr>
            <p:cNvPr id="26" name="Group 25">
              <a:extLst>
                <a:ext uri="{FF2B5EF4-FFF2-40B4-BE49-F238E27FC236}">
                  <a16:creationId xmlns:a16="http://schemas.microsoft.com/office/drawing/2014/main" id="{0B9C1864-9E42-464A-B90B-B4697AA52A04}"/>
                </a:ext>
              </a:extLst>
            </p:cNvPr>
            <p:cNvGrpSpPr/>
            <p:nvPr/>
          </p:nvGrpSpPr>
          <p:grpSpPr>
            <a:xfrm>
              <a:off x="6636832" y="5253886"/>
              <a:ext cx="971632" cy="971630"/>
              <a:chOff x="6636832" y="5253886"/>
              <a:chExt cx="971632" cy="971630"/>
            </a:xfrm>
          </p:grpSpPr>
          <p:sp>
            <p:nvSpPr>
              <p:cNvPr id="36" name="Freeform: Shape 35">
                <a:extLst>
                  <a:ext uri="{FF2B5EF4-FFF2-40B4-BE49-F238E27FC236}">
                    <a16:creationId xmlns:a16="http://schemas.microsoft.com/office/drawing/2014/main" id="{DC5E3931-1926-49D0-97A0-2F51383640B2}"/>
                  </a:ext>
                </a:extLst>
              </p:cNvPr>
              <p:cNvSpPr/>
              <p:nvPr/>
            </p:nvSpPr>
            <p:spPr>
              <a:xfrm>
                <a:off x="6636832" y="5253886"/>
                <a:ext cx="971632" cy="971630"/>
              </a:xfrm>
              <a:custGeom>
                <a:avLst/>
                <a:gdLst>
                  <a:gd name="connsiteX0" fmla="*/ 552450 w 552450"/>
                  <a:gd name="connsiteY0" fmla="*/ 276225 h 552450"/>
                  <a:gd name="connsiteX1" fmla="*/ 276225 w 552450"/>
                  <a:gd name="connsiteY1" fmla="*/ 552450 h 552450"/>
                  <a:gd name="connsiteX2" fmla="*/ 0 w 552450"/>
                  <a:gd name="connsiteY2" fmla="*/ 276225 h 552450"/>
                  <a:gd name="connsiteX3" fmla="*/ 276225 w 552450"/>
                  <a:gd name="connsiteY3" fmla="*/ 0 h 552450"/>
                  <a:gd name="connsiteX4" fmla="*/ 552450 w 552450"/>
                  <a:gd name="connsiteY4" fmla="*/ 276225 h 55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50" h="552450">
                    <a:moveTo>
                      <a:pt x="552450" y="276225"/>
                    </a:moveTo>
                    <a:cubicBezTo>
                      <a:pt x="552450" y="428780"/>
                      <a:pt x="428780" y="552450"/>
                      <a:pt x="276225" y="552450"/>
                    </a:cubicBezTo>
                    <a:cubicBezTo>
                      <a:pt x="123670" y="552450"/>
                      <a:pt x="0" y="428780"/>
                      <a:pt x="0" y="276225"/>
                    </a:cubicBezTo>
                    <a:cubicBezTo>
                      <a:pt x="0" y="123670"/>
                      <a:pt x="123670" y="0"/>
                      <a:pt x="276225" y="0"/>
                    </a:cubicBezTo>
                    <a:cubicBezTo>
                      <a:pt x="428780" y="0"/>
                      <a:pt x="552450" y="123670"/>
                      <a:pt x="552450" y="276225"/>
                    </a:cubicBezTo>
                    <a:close/>
                  </a:path>
                </a:pathLst>
              </a:custGeom>
              <a:solidFill>
                <a:srgbClr val="1D304E"/>
              </a:solidFill>
              <a:ln w="9525" cap="flat">
                <a:noFill/>
                <a:prstDash val="solid"/>
                <a:miter/>
              </a:ln>
            </p:spPr>
            <p:txBody>
              <a:bodyPr rtlCol="0" anchor="ctr"/>
              <a:lstStyle/>
              <a:p>
                <a:endParaRPr lang="en-US">
                  <a:solidFill>
                    <a:schemeClr val="tx1">
                      <a:lumMod val="85000"/>
                      <a:lumOff val="15000"/>
                    </a:schemeClr>
                  </a:solidFill>
                </a:endParaRPr>
              </a:p>
            </p:txBody>
          </p:sp>
          <p:pic>
            <p:nvPicPr>
              <p:cNvPr id="37" name="Picture 36">
                <a:extLst>
                  <a:ext uri="{FF2B5EF4-FFF2-40B4-BE49-F238E27FC236}">
                    <a16:creationId xmlns:a16="http://schemas.microsoft.com/office/drawing/2014/main" id="{7C1BC31C-7F42-4261-B9E9-71CDDE5E1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2582" y="5399635"/>
                <a:ext cx="680132" cy="6801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8AC47B21-33A4-4359-8F44-6AF4B35CF10C}"/>
                </a:ext>
              </a:extLst>
            </p:cNvPr>
            <p:cNvGrpSpPr/>
            <p:nvPr/>
          </p:nvGrpSpPr>
          <p:grpSpPr>
            <a:xfrm>
              <a:off x="8561217" y="5253886"/>
              <a:ext cx="971632" cy="971630"/>
              <a:chOff x="8561217" y="5253886"/>
              <a:chExt cx="971632" cy="971630"/>
            </a:xfrm>
          </p:grpSpPr>
          <p:sp>
            <p:nvSpPr>
              <p:cNvPr id="34" name="Freeform: Shape 33">
                <a:extLst>
                  <a:ext uri="{FF2B5EF4-FFF2-40B4-BE49-F238E27FC236}">
                    <a16:creationId xmlns:a16="http://schemas.microsoft.com/office/drawing/2014/main" id="{37954109-51A8-471F-84B2-9049989690A6}"/>
                  </a:ext>
                </a:extLst>
              </p:cNvPr>
              <p:cNvSpPr/>
              <p:nvPr/>
            </p:nvSpPr>
            <p:spPr>
              <a:xfrm>
                <a:off x="8561217" y="5253886"/>
                <a:ext cx="971632" cy="971630"/>
              </a:xfrm>
              <a:custGeom>
                <a:avLst/>
                <a:gdLst>
                  <a:gd name="connsiteX0" fmla="*/ 552450 w 552450"/>
                  <a:gd name="connsiteY0" fmla="*/ 276225 h 552450"/>
                  <a:gd name="connsiteX1" fmla="*/ 276225 w 552450"/>
                  <a:gd name="connsiteY1" fmla="*/ 552450 h 552450"/>
                  <a:gd name="connsiteX2" fmla="*/ 0 w 552450"/>
                  <a:gd name="connsiteY2" fmla="*/ 276225 h 552450"/>
                  <a:gd name="connsiteX3" fmla="*/ 276225 w 552450"/>
                  <a:gd name="connsiteY3" fmla="*/ 0 h 552450"/>
                  <a:gd name="connsiteX4" fmla="*/ 552450 w 552450"/>
                  <a:gd name="connsiteY4" fmla="*/ 276225 h 55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50" h="552450">
                    <a:moveTo>
                      <a:pt x="552450" y="276225"/>
                    </a:moveTo>
                    <a:cubicBezTo>
                      <a:pt x="552450" y="428780"/>
                      <a:pt x="428780" y="552450"/>
                      <a:pt x="276225" y="552450"/>
                    </a:cubicBezTo>
                    <a:cubicBezTo>
                      <a:pt x="123670" y="552450"/>
                      <a:pt x="0" y="428780"/>
                      <a:pt x="0" y="276225"/>
                    </a:cubicBezTo>
                    <a:cubicBezTo>
                      <a:pt x="0" y="123670"/>
                      <a:pt x="123670" y="0"/>
                      <a:pt x="276225" y="0"/>
                    </a:cubicBezTo>
                    <a:cubicBezTo>
                      <a:pt x="428780" y="0"/>
                      <a:pt x="552450" y="123670"/>
                      <a:pt x="552450" y="276225"/>
                    </a:cubicBezTo>
                    <a:close/>
                  </a:path>
                </a:pathLst>
              </a:custGeom>
              <a:solidFill>
                <a:srgbClr val="1D304E"/>
              </a:solidFill>
              <a:ln w="9525" cap="flat">
                <a:noFill/>
                <a:prstDash val="solid"/>
                <a:miter/>
              </a:ln>
            </p:spPr>
            <p:txBody>
              <a:bodyPr rtlCol="0" anchor="ctr"/>
              <a:lstStyle/>
              <a:p>
                <a:endParaRPr lang="en-US">
                  <a:solidFill>
                    <a:schemeClr val="tx1">
                      <a:lumMod val="85000"/>
                      <a:lumOff val="15000"/>
                    </a:schemeClr>
                  </a:solidFill>
                </a:endParaRPr>
              </a:p>
            </p:txBody>
          </p:sp>
          <p:pic>
            <p:nvPicPr>
              <p:cNvPr id="35" name="Picture 2">
                <a:extLst>
                  <a:ext uri="{FF2B5EF4-FFF2-40B4-BE49-F238E27FC236}">
                    <a16:creationId xmlns:a16="http://schemas.microsoft.com/office/drawing/2014/main" id="{7474E1CE-2836-4777-A84E-2F7CFD1CFB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6104" y="5410139"/>
                <a:ext cx="659539" cy="6595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71A25E98-2406-40EF-B3B5-EA7831D63835}"/>
                </a:ext>
              </a:extLst>
            </p:cNvPr>
            <p:cNvGrpSpPr/>
            <p:nvPr/>
          </p:nvGrpSpPr>
          <p:grpSpPr>
            <a:xfrm>
              <a:off x="5681300" y="4248376"/>
              <a:ext cx="971632" cy="971630"/>
              <a:chOff x="5681300" y="4248376"/>
              <a:chExt cx="971632" cy="971630"/>
            </a:xfrm>
          </p:grpSpPr>
          <p:sp>
            <p:nvSpPr>
              <p:cNvPr id="32" name="Freeform: Shape 31">
                <a:extLst>
                  <a:ext uri="{FF2B5EF4-FFF2-40B4-BE49-F238E27FC236}">
                    <a16:creationId xmlns:a16="http://schemas.microsoft.com/office/drawing/2014/main" id="{D060A6B9-C9F9-4DF6-84E5-AC59CEC220EB}"/>
                  </a:ext>
                </a:extLst>
              </p:cNvPr>
              <p:cNvSpPr/>
              <p:nvPr/>
            </p:nvSpPr>
            <p:spPr>
              <a:xfrm>
                <a:off x="5681300" y="4248376"/>
                <a:ext cx="971632" cy="971630"/>
              </a:xfrm>
              <a:custGeom>
                <a:avLst/>
                <a:gdLst>
                  <a:gd name="connsiteX0" fmla="*/ 552450 w 552450"/>
                  <a:gd name="connsiteY0" fmla="*/ 276225 h 552450"/>
                  <a:gd name="connsiteX1" fmla="*/ 276225 w 552450"/>
                  <a:gd name="connsiteY1" fmla="*/ 552450 h 552450"/>
                  <a:gd name="connsiteX2" fmla="*/ 0 w 552450"/>
                  <a:gd name="connsiteY2" fmla="*/ 276225 h 552450"/>
                  <a:gd name="connsiteX3" fmla="*/ 276225 w 552450"/>
                  <a:gd name="connsiteY3" fmla="*/ 0 h 552450"/>
                  <a:gd name="connsiteX4" fmla="*/ 552450 w 552450"/>
                  <a:gd name="connsiteY4" fmla="*/ 276225 h 55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50" h="552450">
                    <a:moveTo>
                      <a:pt x="552450" y="276225"/>
                    </a:moveTo>
                    <a:cubicBezTo>
                      <a:pt x="552450" y="428780"/>
                      <a:pt x="428780" y="552450"/>
                      <a:pt x="276225" y="552450"/>
                    </a:cubicBezTo>
                    <a:cubicBezTo>
                      <a:pt x="123670" y="552450"/>
                      <a:pt x="0" y="428780"/>
                      <a:pt x="0" y="276225"/>
                    </a:cubicBezTo>
                    <a:cubicBezTo>
                      <a:pt x="0" y="123670"/>
                      <a:pt x="123670" y="0"/>
                      <a:pt x="276225" y="0"/>
                    </a:cubicBezTo>
                    <a:cubicBezTo>
                      <a:pt x="428780" y="0"/>
                      <a:pt x="552450" y="123670"/>
                      <a:pt x="552450" y="276225"/>
                    </a:cubicBezTo>
                    <a:close/>
                  </a:path>
                </a:pathLst>
              </a:custGeom>
              <a:solidFill>
                <a:srgbClr val="1D304E"/>
              </a:solidFill>
              <a:ln w="9525" cap="flat">
                <a:noFill/>
                <a:prstDash val="solid"/>
                <a:miter/>
              </a:ln>
            </p:spPr>
            <p:txBody>
              <a:bodyPr rtlCol="0" anchor="ctr"/>
              <a:lstStyle/>
              <a:p>
                <a:endParaRPr lang="en-US">
                  <a:solidFill>
                    <a:schemeClr val="tx1">
                      <a:lumMod val="85000"/>
                      <a:lumOff val="15000"/>
                    </a:schemeClr>
                  </a:solidFill>
                </a:endParaRPr>
              </a:p>
            </p:txBody>
          </p:sp>
          <p:pic>
            <p:nvPicPr>
              <p:cNvPr id="33" name="Picture 2">
                <a:extLst>
                  <a:ext uri="{FF2B5EF4-FFF2-40B4-BE49-F238E27FC236}">
                    <a16:creationId xmlns:a16="http://schemas.microsoft.com/office/drawing/2014/main" id="{75997753-897B-446E-9EAB-3996F573F5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6488" y="4395813"/>
                <a:ext cx="623704" cy="6237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1E5D0C8A-75C9-4A9C-9074-593D9ACE4A92}"/>
                </a:ext>
              </a:extLst>
            </p:cNvPr>
            <p:cNvGrpSpPr/>
            <p:nvPr/>
          </p:nvGrpSpPr>
          <p:grpSpPr>
            <a:xfrm>
              <a:off x="9510632" y="4248376"/>
              <a:ext cx="971632" cy="971630"/>
              <a:chOff x="9510632" y="4248376"/>
              <a:chExt cx="971632" cy="971630"/>
            </a:xfrm>
          </p:grpSpPr>
          <p:sp>
            <p:nvSpPr>
              <p:cNvPr id="30" name="Freeform: Shape 29">
                <a:extLst>
                  <a:ext uri="{FF2B5EF4-FFF2-40B4-BE49-F238E27FC236}">
                    <a16:creationId xmlns:a16="http://schemas.microsoft.com/office/drawing/2014/main" id="{D46379A4-0BBD-48C1-AAC7-5B0A03F0299C}"/>
                  </a:ext>
                </a:extLst>
              </p:cNvPr>
              <p:cNvSpPr/>
              <p:nvPr/>
            </p:nvSpPr>
            <p:spPr>
              <a:xfrm>
                <a:off x="9510632" y="4248376"/>
                <a:ext cx="971632" cy="971630"/>
              </a:xfrm>
              <a:custGeom>
                <a:avLst/>
                <a:gdLst>
                  <a:gd name="connsiteX0" fmla="*/ 552450 w 552450"/>
                  <a:gd name="connsiteY0" fmla="*/ 276225 h 552450"/>
                  <a:gd name="connsiteX1" fmla="*/ 276225 w 552450"/>
                  <a:gd name="connsiteY1" fmla="*/ 552450 h 552450"/>
                  <a:gd name="connsiteX2" fmla="*/ 0 w 552450"/>
                  <a:gd name="connsiteY2" fmla="*/ 276225 h 552450"/>
                  <a:gd name="connsiteX3" fmla="*/ 276225 w 552450"/>
                  <a:gd name="connsiteY3" fmla="*/ 0 h 552450"/>
                  <a:gd name="connsiteX4" fmla="*/ 552450 w 552450"/>
                  <a:gd name="connsiteY4" fmla="*/ 276225 h 55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50" h="552450">
                    <a:moveTo>
                      <a:pt x="552450" y="276225"/>
                    </a:moveTo>
                    <a:cubicBezTo>
                      <a:pt x="552450" y="428780"/>
                      <a:pt x="428780" y="552450"/>
                      <a:pt x="276225" y="552450"/>
                    </a:cubicBezTo>
                    <a:cubicBezTo>
                      <a:pt x="123670" y="552450"/>
                      <a:pt x="0" y="428780"/>
                      <a:pt x="0" y="276225"/>
                    </a:cubicBezTo>
                    <a:cubicBezTo>
                      <a:pt x="0" y="123670"/>
                      <a:pt x="123670" y="0"/>
                      <a:pt x="276225" y="0"/>
                    </a:cubicBezTo>
                    <a:cubicBezTo>
                      <a:pt x="428780" y="0"/>
                      <a:pt x="552450" y="123670"/>
                      <a:pt x="552450" y="276225"/>
                    </a:cubicBezTo>
                    <a:close/>
                  </a:path>
                </a:pathLst>
              </a:custGeom>
              <a:solidFill>
                <a:srgbClr val="1D304E"/>
              </a:solidFill>
              <a:ln w="9525" cap="flat">
                <a:noFill/>
                <a:prstDash val="solid"/>
                <a:miter/>
              </a:ln>
            </p:spPr>
            <p:txBody>
              <a:bodyPr rtlCol="0" anchor="ctr"/>
              <a:lstStyle/>
              <a:p>
                <a:endParaRPr lang="en-US">
                  <a:solidFill>
                    <a:schemeClr val="tx1">
                      <a:lumMod val="85000"/>
                      <a:lumOff val="15000"/>
                    </a:schemeClr>
                  </a:solidFill>
                </a:endParaRPr>
              </a:p>
            </p:txBody>
          </p:sp>
          <p:pic>
            <p:nvPicPr>
              <p:cNvPr id="31" name="Picture 2">
                <a:extLst>
                  <a:ext uri="{FF2B5EF4-FFF2-40B4-BE49-F238E27FC236}">
                    <a16:creationId xmlns:a16="http://schemas.microsoft.com/office/drawing/2014/main" id="{C2514726-532D-4AA5-A8A2-5E1CFE5746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1702" y="4428896"/>
                <a:ext cx="680133" cy="68013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6" name="TextBox 95">
            <a:extLst>
              <a:ext uri="{FF2B5EF4-FFF2-40B4-BE49-F238E27FC236}">
                <a16:creationId xmlns:a16="http://schemas.microsoft.com/office/drawing/2014/main" id="{E7B2F723-D05D-4C09-8D55-FF1993C9C5FC}"/>
              </a:ext>
            </a:extLst>
          </p:cNvPr>
          <p:cNvSpPr txBox="1"/>
          <p:nvPr/>
        </p:nvSpPr>
        <p:spPr>
          <a:xfrm>
            <a:off x="603653" y="1690209"/>
            <a:ext cx="4041589" cy="1862048"/>
          </a:xfrm>
          <a:prstGeom prst="rect">
            <a:avLst/>
          </a:prstGeom>
          <a:noFill/>
        </p:spPr>
        <p:txBody>
          <a:bodyPr wrap="square" lIns="0" tIns="0" rIns="0" bIns="0" rtlCol="0" anchor="t">
            <a:spAutoFit/>
          </a:bodyPr>
          <a:lstStyle/>
          <a:p>
            <a:pPr algn="l"/>
            <a:r>
              <a:rPr lang="en-US" sz="2400" b="1" dirty="0">
                <a:solidFill>
                  <a:schemeClr val="tx1">
                    <a:lumMod val="85000"/>
                    <a:lumOff val="15000"/>
                  </a:schemeClr>
                </a:solidFill>
                <a:latin typeface="+mj-lt"/>
              </a:rPr>
              <a:t>Microsoft Teams</a:t>
            </a:r>
          </a:p>
          <a:p>
            <a:pPr algn="l"/>
            <a:r>
              <a:rPr lang="en-US" sz="1800" dirty="0">
                <a:solidFill>
                  <a:schemeClr val="tx1">
                    <a:lumMod val="85000"/>
                    <a:lumOff val="15000"/>
                  </a:schemeClr>
                </a:solidFill>
                <a:latin typeface="+mj-lt"/>
              </a:rPr>
              <a:t>Platform for teamwork</a:t>
            </a:r>
          </a:p>
          <a:p>
            <a:pPr algn="l">
              <a:spcBef>
                <a:spcPts val="1800"/>
              </a:spcBef>
            </a:pPr>
            <a:r>
              <a:rPr lang="en-US" sz="1600" dirty="0">
                <a:solidFill>
                  <a:schemeClr val="tx1">
                    <a:lumMod val="85000"/>
                    <a:lumOff val="15000"/>
                  </a:schemeClr>
                </a:solidFill>
              </a:rPr>
              <a:t>Chat, collaboration, meetings, calling, and app integrations for </a:t>
            </a:r>
            <a:r>
              <a:rPr lang="en-US" sz="1600" dirty="0">
                <a:solidFill>
                  <a:schemeClr val="tx1">
                    <a:lumMod val="85000"/>
                    <a:lumOff val="15000"/>
                  </a:schemeClr>
                </a:solidFill>
                <a:latin typeface="+mj-lt"/>
              </a:rPr>
              <a:t>145M+ daily active users, </a:t>
            </a:r>
            <a:r>
              <a:rPr lang="en-US" sz="1600" dirty="0">
                <a:solidFill>
                  <a:schemeClr val="tx1">
                    <a:lumMod val="85000"/>
                    <a:lumOff val="15000"/>
                  </a:schemeClr>
                </a:solidFill>
              </a:rPr>
              <a:t>and more than </a:t>
            </a:r>
            <a:r>
              <a:rPr lang="en-US" sz="1600" dirty="0">
                <a:solidFill>
                  <a:schemeClr val="tx1">
                    <a:lumMod val="85000"/>
                    <a:lumOff val="15000"/>
                  </a:schemeClr>
                </a:solidFill>
                <a:latin typeface="+mj-lt"/>
              </a:rPr>
              <a:t>5B meeting minutes </a:t>
            </a:r>
            <a:r>
              <a:rPr lang="en-US" sz="1600" dirty="0">
                <a:solidFill>
                  <a:schemeClr val="tx1">
                    <a:lumMod val="85000"/>
                    <a:lumOff val="15000"/>
                  </a:schemeClr>
                </a:solidFill>
              </a:rPr>
              <a:t>generated in a single day.</a:t>
            </a:r>
          </a:p>
        </p:txBody>
      </p:sp>
      <p:sp>
        <p:nvSpPr>
          <p:cNvPr id="97" name="TextBox 96">
            <a:extLst>
              <a:ext uri="{FF2B5EF4-FFF2-40B4-BE49-F238E27FC236}">
                <a16:creationId xmlns:a16="http://schemas.microsoft.com/office/drawing/2014/main" id="{E4F053B9-F86B-4590-A0DC-E53A44623379}"/>
              </a:ext>
            </a:extLst>
          </p:cNvPr>
          <p:cNvSpPr txBox="1"/>
          <p:nvPr/>
        </p:nvSpPr>
        <p:spPr>
          <a:xfrm>
            <a:off x="607718" y="4216476"/>
            <a:ext cx="4593769" cy="1862048"/>
          </a:xfrm>
          <a:prstGeom prst="rect">
            <a:avLst/>
          </a:prstGeom>
          <a:noFill/>
        </p:spPr>
        <p:txBody>
          <a:bodyPr wrap="square" lIns="0" tIns="0" rIns="0" bIns="0" rtlCol="0">
            <a:spAutoFit/>
          </a:bodyPr>
          <a:lstStyle/>
          <a:p>
            <a:r>
              <a:rPr lang="en-US" sz="2400" dirty="0">
                <a:solidFill>
                  <a:schemeClr val="bg1"/>
                </a:solidFill>
                <a:latin typeface="+mj-lt"/>
              </a:rPr>
              <a:t>Microsoft Power Platform</a:t>
            </a:r>
          </a:p>
          <a:p>
            <a:r>
              <a:rPr lang="en-US" sz="1800" dirty="0">
                <a:solidFill>
                  <a:schemeClr val="bg1"/>
                </a:solidFill>
                <a:latin typeface="+mj-lt"/>
              </a:rPr>
              <a:t>Low-code/no-code business applications</a:t>
            </a:r>
          </a:p>
          <a:p>
            <a:pPr>
              <a:spcBef>
                <a:spcPts val="1800"/>
              </a:spcBef>
            </a:pPr>
            <a:r>
              <a:rPr lang="en-US" sz="1600" dirty="0">
                <a:solidFill>
                  <a:schemeClr val="bg1"/>
                </a:solidFill>
              </a:rPr>
              <a:t>Used by </a:t>
            </a:r>
            <a:r>
              <a:rPr lang="en-US" sz="1600" dirty="0">
                <a:solidFill>
                  <a:schemeClr val="bg1"/>
                </a:solidFill>
                <a:latin typeface="+mj-lt"/>
              </a:rPr>
              <a:t>97% of the Fortune 500 companies </a:t>
            </a:r>
            <a:r>
              <a:rPr lang="en-US" sz="1600" dirty="0">
                <a:solidFill>
                  <a:schemeClr val="bg1"/>
                </a:solidFill>
              </a:rPr>
              <a:t>to accelerate internal app development and empower citizen developers to build custom line of business solutions.</a:t>
            </a:r>
          </a:p>
        </p:txBody>
      </p:sp>
    </p:spTree>
    <p:extLst>
      <p:ext uri="{BB962C8B-B14F-4D97-AF65-F5344CB8AC3E}">
        <p14:creationId xmlns:p14="http://schemas.microsoft.com/office/powerpoint/2010/main" val="2967930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97"/>
                                        </p:tgtEl>
                                        <p:attrNameLst>
                                          <p:attrName>style.visibility</p:attrName>
                                        </p:attrNameLst>
                                      </p:cBhvr>
                                      <p:to>
                                        <p:strVal val="visible"/>
                                      </p:to>
                                    </p:set>
                                    <p:animEffect transition="in" filter="fade">
                                      <p:cBhvr>
                                        <p:cTn id="1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592C9-4872-41B0-B18E-042DAB811E8D}"/>
              </a:ext>
            </a:extLst>
          </p:cNvPr>
          <p:cNvSpPr>
            <a:spLocks noGrp="1"/>
          </p:cNvSpPr>
          <p:nvPr>
            <p:ph type="title"/>
          </p:nvPr>
        </p:nvSpPr>
        <p:spPr>
          <a:xfrm>
            <a:off x="516350" y="562865"/>
            <a:ext cx="11018520" cy="553998"/>
          </a:xfrm>
        </p:spPr>
        <p:txBody>
          <a:bodyPr/>
          <a:lstStyle/>
          <a:p>
            <a:r>
              <a:rPr lang="en-GB" dirty="0"/>
              <a:t>What is Dataverse? </a:t>
            </a:r>
          </a:p>
        </p:txBody>
      </p:sp>
      <p:sp>
        <p:nvSpPr>
          <p:cNvPr id="6" name="TextBox 5">
            <a:extLst>
              <a:ext uri="{FF2B5EF4-FFF2-40B4-BE49-F238E27FC236}">
                <a16:creationId xmlns:a16="http://schemas.microsoft.com/office/drawing/2014/main" id="{68B75D92-0ADF-4D12-B650-6F4EEF3D44E2}"/>
              </a:ext>
            </a:extLst>
          </p:cNvPr>
          <p:cNvSpPr txBox="1"/>
          <p:nvPr/>
        </p:nvSpPr>
        <p:spPr>
          <a:xfrm>
            <a:off x="514731" y="1598215"/>
            <a:ext cx="6565127" cy="4154984"/>
          </a:xfrm>
          <a:prstGeom prst="rect">
            <a:avLst/>
          </a:prstGeom>
          <a:noFill/>
        </p:spPr>
        <p:txBody>
          <a:bodyPr wrap="square">
            <a:spAutoFit/>
          </a:bodyPr>
          <a:lstStyle/>
          <a:p>
            <a:r>
              <a:rPr lang="en-GB" sz="2400" b="1" dirty="0">
                <a:solidFill>
                  <a:schemeClr val="tx1">
                    <a:lumMod val="85000"/>
                    <a:lumOff val="15000"/>
                  </a:schemeClr>
                </a:solidFill>
                <a:cs typeface="Segoe UI"/>
              </a:rPr>
              <a:t>Dataverse</a:t>
            </a:r>
            <a:r>
              <a:rPr lang="en-GB" sz="2400" dirty="0">
                <a:solidFill>
                  <a:schemeClr val="tx1">
                    <a:lumMod val="85000"/>
                    <a:lumOff val="15000"/>
                  </a:schemeClr>
                </a:solidFill>
                <a:cs typeface="Segoe UI"/>
              </a:rPr>
              <a:t> </a:t>
            </a:r>
            <a:r>
              <a:rPr lang="en-GB" sz="2400" b="0" i="0" dirty="0">
                <a:solidFill>
                  <a:schemeClr val="tx1">
                    <a:lumMod val="85000"/>
                    <a:lumOff val="15000"/>
                  </a:schemeClr>
                </a:solidFill>
                <a:effectLst/>
                <a:latin typeface="Segoe UI" panose="020B0502040204020203" pitchFamily="34" charset="0"/>
              </a:rPr>
              <a:t>is a database of Power Platform</a:t>
            </a:r>
            <a:br>
              <a:rPr lang="en-GB" sz="2400" b="0" i="0" dirty="0">
                <a:solidFill>
                  <a:schemeClr val="tx1">
                    <a:lumMod val="85000"/>
                    <a:lumOff val="15000"/>
                  </a:schemeClr>
                </a:solidFill>
                <a:effectLst/>
                <a:latin typeface="Segoe UI" panose="020B0502040204020203" pitchFamily="34" charset="0"/>
              </a:rPr>
            </a:br>
            <a:r>
              <a:rPr lang="en-GB" sz="2400" b="0" i="0" dirty="0">
                <a:solidFill>
                  <a:schemeClr val="tx1">
                    <a:lumMod val="85000"/>
                    <a:lumOff val="15000"/>
                  </a:schemeClr>
                </a:solidFill>
                <a:effectLst/>
                <a:latin typeface="Segoe UI" panose="020B0502040204020203" pitchFamily="34" charset="0"/>
              </a:rPr>
              <a:t>(formerly Common Data Service)</a:t>
            </a:r>
          </a:p>
          <a:p>
            <a:endParaRPr lang="en-GB" sz="2400" dirty="0">
              <a:solidFill>
                <a:schemeClr val="tx1">
                  <a:lumMod val="85000"/>
                  <a:lumOff val="15000"/>
                </a:schemeClr>
              </a:solidFill>
              <a:latin typeface="Segoe UI" panose="020B0502040204020203" pitchFamily="34" charset="0"/>
            </a:endParaRPr>
          </a:p>
          <a:p>
            <a:r>
              <a:rPr lang="en-GB" sz="2400" b="1" i="0" dirty="0">
                <a:solidFill>
                  <a:schemeClr val="tx1">
                    <a:lumMod val="85000"/>
                    <a:lumOff val="15000"/>
                  </a:schemeClr>
                </a:solidFill>
                <a:effectLst/>
                <a:latin typeface="Segoe UI" panose="020B0502040204020203" pitchFamily="34" charset="0"/>
              </a:rPr>
              <a:t>Dataverse</a:t>
            </a:r>
            <a:r>
              <a:rPr lang="en-GB" sz="2400" b="0" i="0" dirty="0">
                <a:solidFill>
                  <a:schemeClr val="tx1">
                    <a:lumMod val="85000"/>
                    <a:lumOff val="15000"/>
                  </a:schemeClr>
                </a:solidFill>
                <a:effectLst/>
                <a:latin typeface="Segoe UI" panose="020B0502040204020203" pitchFamily="34" charset="0"/>
              </a:rPr>
              <a:t> securely stores and </a:t>
            </a:r>
            <a:br>
              <a:rPr lang="en-GB" sz="2400" b="0" i="0" dirty="0">
                <a:solidFill>
                  <a:schemeClr val="tx1">
                    <a:lumMod val="85000"/>
                    <a:lumOff val="15000"/>
                  </a:schemeClr>
                </a:solidFill>
                <a:effectLst/>
                <a:latin typeface="Segoe UI" panose="020B0502040204020203" pitchFamily="34" charset="0"/>
              </a:rPr>
            </a:br>
            <a:r>
              <a:rPr lang="en-GB" sz="2400" b="0" i="0" dirty="0">
                <a:solidFill>
                  <a:schemeClr val="tx1">
                    <a:lumMod val="85000"/>
                    <a:lumOff val="15000"/>
                  </a:schemeClr>
                </a:solidFill>
                <a:effectLst/>
                <a:latin typeface="Segoe UI" panose="020B0502040204020203" pitchFamily="34" charset="0"/>
              </a:rPr>
              <a:t>manages data used by business apps</a:t>
            </a:r>
          </a:p>
          <a:p>
            <a:endParaRPr lang="en-GB" sz="2400" dirty="0">
              <a:solidFill>
                <a:schemeClr val="tx1">
                  <a:lumMod val="85000"/>
                  <a:lumOff val="15000"/>
                </a:schemeClr>
              </a:solidFill>
              <a:cs typeface="Segoe UI"/>
            </a:endParaRPr>
          </a:p>
          <a:p>
            <a:r>
              <a:rPr lang="en-GB" sz="2400" dirty="0">
                <a:solidFill>
                  <a:schemeClr val="tx1">
                    <a:lumMod val="85000"/>
                    <a:lumOff val="15000"/>
                  </a:schemeClr>
                </a:solidFill>
                <a:cs typeface="Segoe UI"/>
              </a:rPr>
              <a:t>Custom data is stored within set of tables</a:t>
            </a:r>
          </a:p>
          <a:p>
            <a:endParaRPr lang="en-GB" sz="2400" dirty="0">
              <a:solidFill>
                <a:schemeClr val="tx1">
                  <a:lumMod val="85000"/>
                  <a:lumOff val="15000"/>
                </a:schemeClr>
              </a:solidFill>
              <a:cs typeface="Segoe UI"/>
            </a:endParaRPr>
          </a:p>
          <a:p>
            <a:r>
              <a:rPr lang="en-GB" sz="2400" dirty="0">
                <a:solidFill>
                  <a:schemeClr val="tx1">
                    <a:lumMod val="85000"/>
                    <a:lumOff val="15000"/>
                  </a:schemeClr>
                </a:solidFill>
                <a:cs typeface="Segoe UI"/>
              </a:rPr>
              <a:t>Built–in features for security, automation, integration and analytics</a:t>
            </a:r>
          </a:p>
          <a:p>
            <a:endParaRPr lang="en-GB" sz="2400" dirty="0">
              <a:solidFill>
                <a:schemeClr val="tx1">
                  <a:lumMod val="85000"/>
                  <a:lumOff val="15000"/>
                </a:schemeClr>
              </a:solidFill>
              <a:cs typeface="Segoe UI"/>
            </a:endParaRPr>
          </a:p>
        </p:txBody>
      </p:sp>
      <p:sp>
        <p:nvSpPr>
          <p:cNvPr id="75" name="TextBox 74">
            <a:extLst>
              <a:ext uri="{FF2B5EF4-FFF2-40B4-BE49-F238E27FC236}">
                <a16:creationId xmlns:a16="http://schemas.microsoft.com/office/drawing/2014/main" id="{6A3EE4A4-EC64-4197-A4E5-F870716A1105}"/>
              </a:ext>
              <a:ext uri="{C183D7F6-B498-43B3-948B-1728B52AA6E4}">
                <adec:decorative xmlns:adec="http://schemas.microsoft.com/office/drawing/2017/decorative" val="1"/>
              </a:ext>
            </a:extLst>
          </p:cNvPr>
          <p:cNvSpPr txBox="1"/>
          <p:nvPr/>
        </p:nvSpPr>
        <p:spPr>
          <a:xfrm>
            <a:off x="11161614" y="4060506"/>
            <a:ext cx="1470300" cy="615553"/>
          </a:xfrm>
          <a:prstGeom prst="rect">
            <a:avLst/>
          </a:prstGeom>
          <a:noFill/>
        </p:spPr>
        <p:txBody>
          <a:bodyPr wrap="square" lIns="0" tIns="0" rIns="0" bIns="0" rtlCol="0">
            <a:spAutoFit/>
          </a:bodyPr>
          <a:lstStyle/>
          <a:p>
            <a:pPr algn="l"/>
            <a:r>
              <a:rPr lang="en-US" sz="2000">
                <a:solidFill>
                  <a:schemeClr val="tx1">
                    <a:lumMod val="85000"/>
                    <a:lumOff val="15000"/>
                  </a:schemeClr>
                </a:solidFill>
                <a:latin typeface="+mj-lt"/>
              </a:rPr>
              <a:t>Custom</a:t>
            </a:r>
            <a:br>
              <a:rPr lang="en-US" sz="2000">
                <a:solidFill>
                  <a:schemeClr val="tx1">
                    <a:lumMod val="85000"/>
                    <a:lumOff val="15000"/>
                  </a:schemeClr>
                </a:solidFill>
                <a:latin typeface="+mj-lt"/>
              </a:rPr>
            </a:br>
            <a:r>
              <a:rPr lang="en-US" sz="2000">
                <a:solidFill>
                  <a:schemeClr val="tx1">
                    <a:lumMod val="85000"/>
                    <a:lumOff val="15000"/>
                  </a:schemeClr>
                </a:solidFill>
                <a:latin typeface="+mj-lt"/>
              </a:rPr>
              <a:t>data</a:t>
            </a:r>
            <a:endParaRPr lang="en-GB" sz="2000" err="1">
              <a:solidFill>
                <a:schemeClr val="tx1">
                  <a:lumMod val="85000"/>
                  <a:lumOff val="15000"/>
                </a:schemeClr>
              </a:solidFill>
              <a:latin typeface="+mj-lt"/>
            </a:endParaRPr>
          </a:p>
        </p:txBody>
      </p:sp>
      <p:grpSp>
        <p:nvGrpSpPr>
          <p:cNvPr id="4" name="Group 3" descr="Dataverse is part of Power Platform environment. Diagram represents the main features in Power Platform environment, like Apps, Flows, Bots, Portal, D365 Apps, Data integration, AI Builder, Data connections, Common Data Model, custom tables">
            <a:extLst>
              <a:ext uri="{FF2B5EF4-FFF2-40B4-BE49-F238E27FC236}">
                <a16:creationId xmlns:a16="http://schemas.microsoft.com/office/drawing/2014/main" id="{0C7789C0-D2AC-4A7B-96D0-FEFE956AF47B}"/>
              </a:ext>
            </a:extLst>
          </p:cNvPr>
          <p:cNvGrpSpPr/>
          <p:nvPr/>
        </p:nvGrpSpPr>
        <p:grpSpPr>
          <a:xfrm>
            <a:off x="6281894" y="1708444"/>
            <a:ext cx="5754898" cy="4129096"/>
            <a:chOff x="6281894" y="1708444"/>
            <a:chExt cx="5754898" cy="4129096"/>
          </a:xfrm>
        </p:grpSpPr>
        <p:sp>
          <p:nvSpPr>
            <p:cNvPr id="130" name="Oval 129">
              <a:extLst>
                <a:ext uri="{FF2B5EF4-FFF2-40B4-BE49-F238E27FC236}">
                  <a16:creationId xmlns:a16="http://schemas.microsoft.com/office/drawing/2014/main" id="{D28F9DAC-753B-4BDD-8172-F3D4E5BC0762}"/>
                </a:ext>
              </a:extLst>
            </p:cNvPr>
            <p:cNvSpPr/>
            <p:nvPr/>
          </p:nvSpPr>
          <p:spPr bwMode="auto">
            <a:xfrm>
              <a:off x="7604168" y="1977984"/>
              <a:ext cx="3564580" cy="3564580"/>
            </a:xfrm>
            <a:prstGeom prst="ellipse">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a:solidFill>
                  <a:schemeClr val="tx1">
                    <a:lumMod val="85000"/>
                    <a:lumOff val="15000"/>
                  </a:schemeClr>
                </a:solidFill>
                <a:latin typeface="+mj-lt"/>
                <a:ea typeface="Segoe UI" pitchFamily="34" charset="0"/>
                <a:cs typeface="Segoe UI" pitchFamily="34" charset="0"/>
              </a:endParaRPr>
            </a:p>
          </p:txBody>
        </p:sp>
        <p:grpSp>
          <p:nvGrpSpPr>
            <p:cNvPr id="31" name="Group 30">
              <a:extLst>
                <a:ext uri="{FF2B5EF4-FFF2-40B4-BE49-F238E27FC236}">
                  <a16:creationId xmlns:a16="http://schemas.microsoft.com/office/drawing/2014/main" id="{E6CC8211-CB72-4F21-B4CB-403B0430179B}"/>
                </a:ext>
              </a:extLst>
            </p:cNvPr>
            <p:cNvGrpSpPr/>
            <p:nvPr/>
          </p:nvGrpSpPr>
          <p:grpSpPr>
            <a:xfrm>
              <a:off x="7939172" y="2497257"/>
              <a:ext cx="684874" cy="656770"/>
              <a:chOff x="542193" y="3810450"/>
              <a:chExt cx="914400" cy="914400"/>
            </a:xfrm>
          </p:grpSpPr>
          <p:sp>
            <p:nvSpPr>
              <p:cNvPr id="32" name="Oval 31">
                <a:extLst>
                  <a:ext uri="{FF2B5EF4-FFF2-40B4-BE49-F238E27FC236}">
                    <a16:creationId xmlns:a16="http://schemas.microsoft.com/office/drawing/2014/main" id="{7C1A007C-F62C-4EBC-ADED-2829988B1F16}"/>
                  </a:ext>
                </a:extLst>
              </p:cNvPr>
              <p:cNvSpPr/>
              <p:nvPr/>
            </p:nvSpPr>
            <p:spPr bwMode="auto">
              <a:xfrm>
                <a:off x="542193" y="3810450"/>
                <a:ext cx="914400" cy="914400"/>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latin typeface="+mj-lt"/>
                  <a:ea typeface="Segoe UI" pitchFamily="34" charset="0"/>
                  <a:cs typeface="Segoe UI" pitchFamily="34" charset="0"/>
                </a:endParaRPr>
              </a:p>
            </p:txBody>
          </p:sp>
          <p:pic>
            <p:nvPicPr>
              <p:cNvPr id="33" name="Picture 32">
                <a:extLst>
                  <a:ext uri="{FF2B5EF4-FFF2-40B4-BE49-F238E27FC236}">
                    <a16:creationId xmlns:a16="http://schemas.microsoft.com/office/drawing/2014/main" id="{7094CADC-EB1E-4DA8-8674-A9D510F78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01" y="3994445"/>
                <a:ext cx="555237" cy="555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4B621C3E-7B7F-4404-91A6-8F900EB33185}"/>
                </a:ext>
              </a:extLst>
            </p:cNvPr>
            <p:cNvGrpSpPr/>
            <p:nvPr/>
          </p:nvGrpSpPr>
          <p:grpSpPr>
            <a:xfrm>
              <a:off x="8638527" y="2042143"/>
              <a:ext cx="684874" cy="684874"/>
              <a:chOff x="547333" y="4981031"/>
              <a:chExt cx="914400" cy="914400"/>
            </a:xfrm>
          </p:grpSpPr>
          <p:sp>
            <p:nvSpPr>
              <p:cNvPr id="35" name="Oval 34">
                <a:extLst>
                  <a:ext uri="{FF2B5EF4-FFF2-40B4-BE49-F238E27FC236}">
                    <a16:creationId xmlns:a16="http://schemas.microsoft.com/office/drawing/2014/main" id="{B9EDA759-BE7A-4A57-B482-AC62B2E33394}"/>
                  </a:ext>
                </a:extLst>
              </p:cNvPr>
              <p:cNvSpPr/>
              <p:nvPr/>
            </p:nvSpPr>
            <p:spPr bwMode="auto">
              <a:xfrm>
                <a:off x="547333" y="4981031"/>
                <a:ext cx="914400" cy="914400"/>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latin typeface="+mj-lt"/>
                  <a:ea typeface="Segoe UI" pitchFamily="34" charset="0"/>
                  <a:cs typeface="Segoe UI" pitchFamily="34" charset="0"/>
                </a:endParaRPr>
              </a:p>
            </p:txBody>
          </p:sp>
          <p:pic>
            <p:nvPicPr>
              <p:cNvPr id="36" name="Picture 2">
                <a:extLst>
                  <a:ext uri="{FF2B5EF4-FFF2-40B4-BE49-F238E27FC236}">
                    <a16:creationId xmlns:a16="http://schemas.microsoft.com/office/drawing/2014/main" id="{0A990B26-4688-4E2E-856D-F045187966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639" y="5174848"/>
                <a:ext cx="526656" cy="5266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BA64189E-7FE1-425B-BB6C-2AF0BEE3EC55}"/>
                </a:ext>
              </a:extLst>
            </p:cNvPr>
            <p:cNvGrpSpPr/>
            <p:nvPr/>
          </p:nvGrpSpPr>
          <p:grpSpPr>
            <a:xfrm>
              <a:off x="9482197" y="2047751"/>
              <a:ext cx="657408" cy="657408"/>
              <a:chOff x="6952384" y="4631042"/>
              <a:chExt cx="914400" cy="914400"/>
            </a:xfrm>
          </p:grpSpPr>
          <p:sp>
            <p:nvSpPr>
              <p:cNvPr id="37" name="Oval 36">
                <a:extLst>
                  <a:ext uri="{FF2B5EF4-FFF2-40B4-BE49-F238E27FC236}">
                    <a16:creationId xmlns:a16="http://schemas.microsoft.com/office/drawing/2014/main" id="{AC6C107F-A51F-4578-998E-70BCB6ADD9C6}"/>
                  </a:ext>
                </a:extLst>
              </p:cNvPr>
              <p:cNvSpPr/>
              <p:nvPr/>
            </p:nvSpPr>
            <p:spPr bwMode="auto">
              <a:xfrm>
                <a:off x="6952384" y="4631042"/>
                <a:ext cx="914400" cy="914400"/>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latin typeface="+mj-lt"/>
                  <a:ea typeface="Segoe UI" pitchFamily="34" charset="0"/>
                  <a:cs typeface="Segoe UI" pitchFamily="34" charset="0"/>
                </a:endParaRPr>
              </a:p>
            </p:txBody>
          </p:sp>
          <p:pic>
            <p:nvPicPr>
              <p:cNvPr id="38" name="Picture 2">
                <a:extLst>
                  <a:ext uri="{FF2B5EF4-FFF2-40B4-BE49-F238E27FC236}">
                    <a16:creationId xmlns:a16="http://schemas.microsoft.com/office/drawing/2014/main" id="{C5FD8D13-9380-4F81-AF2D-30D538F4A6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1272" y="4816214"/>
                <a:ext cx="566024" cy="566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2687A30F-A7E2-4DC7-985A-11D071463047}"/>
                </a:ext>
              </a:extLst>
            </p:cNvPr>
            <p:cNvGrpSpPr/>
            <p:nvPr/>
          </p:nvGrpSpPr>
          <p:grpSpPr>
            <a:xfrm>
              <a:off x="10399784" y="3986919"/>
              <a:ext cx="657409" cy="657409"/>
              <a:chOff x="542193" y="2639869"/>
              <a:chExt cx="914400" cy="914400"/>
            </a:xfrm>
            <a:effectLst>
              <a:outerShdw blurRad="50800" dist="38100" dir="2700000" algn="tl" rotWithShape="0">
                <a:prstClr val="black">
                  <a:alpha val="40000"/>
                </a:prstClr>
              </a:outerShdw>
            </a:effectLst>
          </p:grpSpPr>
          <p:sp>
            <p:nvSpPr>
              <p:cNvPr id="42" name="Oval 41">
                <a:extLst>
                  <a:ext uri="{FF2B5EF4-FFF2-40B4-BE49-F238E27FC236}">
                    <a16:creationId xmlns:a16="http://schemas.microsoft.com/office/drawing/2014/main" id="{503E9128-2155-494D-AA90-F4E5EAD762BA}"/>
                  </a:ext>
                </a:extLst>
              </p:cNvPr>
              <p:cNvSpPr/>
              <p:nvPr/>
            </p:nvSpPr>
            <p:spPr bwMode="auto">
              <a:xfrm>
                <a:off x="542193" y="2639869"/>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latin typeface="+mj-lt"/>
                  <a:ea typeface="Segoe UI" pitchFamily="34" charset="0"/>
                  <a:cs typeface="Segoe UI" pitchFamily="34" charset="0"/>
                </a:endParaRPr>
              </a:p>
            </p:txBody>
          </p:sp>
          <p:pic>
            <p:nvPicPr>
              <p:cNvPr id="43" name="Graphic 42" descr="Table with solid fill">
                <a:extLst>
                  <a:ext uri="{FF2B5EF4-FFF2-40B4-BE49-F238E27FC236}">
                    <a16:creationId xmlns:a16="http://schemas.microsoft.com/office/drawing/2014/main" id="{5E291821-DBA2-42B7-A053-2337B2176D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0269" y="2757854"/>
                <a:ext cx="539262" cy="539262"/>
              </a:xfrm>
              <a:prstGeom prst="rect">
                <a:avLst/>
              </a:prstGeom>
            </p:spPr>
          </p:pic>
          <p:grpSp>
            <p:nvGrpSpPr>
              <p:cNvPr id="44" name="Group 43">
                <a:extLst>
                  <a:ext uri="{FF2B5EF4-FFF2-40B4-BE49-F238E27FC236}">
                    <a16:creationId xmlns:a16="http://schemas.microsoft.com/office/drawing/2014/main" id="{0148FFFD-54D5-4373-9238-64245EF03208}"/>
                  </a:ext>
                </a:extLst>
              </p:cNvPr>
              <p:cNvGrpSpPr/>
              <p:nvPr/>
            </p:nvGrpSpPr>
            <p:grpSpPr>
              <a:xfrm>
                <a:off x="789688" y="2896050"/>
                <a:ext cx="539262" cy="561064"/>
                <a:chOff x="2344618" y="3073624"/>
                <a:chExt cx="457200" cy="457200"/>
              </a:xfrm>
            </p:grpSpPr>
            <p:sp>
              <p:nvSpPr>
                <p:cNvPr id="45" name="Rectangle 44">
                  <a:extLst>
                    <a:ext uri="{FF2B5EF4-FFF2-40B4-BE49-F238E27FC236}">
                      <a16:creationId xmlns:a16="http://schemas.microsoft.com/office/drawing/2014/main" id="{FD141533-E49C-4955-AB65-0128EEC087F2}"/>
                    </a:ext>
                  </a:extLst>
                </p:cNvPr>
                <p:cNvSpPr/>
                <p:nvPr/>
              </p:nvSpPr>
              <p:spPr bwMode="auto">
                <a:xfrm>
                  <a:off x="2399323" y="3180862"/>
                  <a:ext cx="336062" cy="2325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latin typeface="+mj-lt"/>
                    <a:ea typeface="Segoe UI" pitchFamily="34" charset="0"/>
                    <a:cs typeface="Segoe UI" pitchFamily="34" charset="0"/>
                  </a:endParaRPr>
                </a:p>
              </p:txBody>
            </p:sp>
            <p:pic>
              <p:nvPicPr>
                <p:cNvPr id="46" name="Graphic 45" descr="Table with solid fill">
                  <a:extLst>
                    <a:ext uri="{FF2B5EF4-FFF2-40B4-BE49-F238E27FC236}">
                      <a16:creationId xmlns:a16="http://schemas.microsoft.com/office/drawing/2014/main" id="{EC0CFECB-FD79-4A27-B5DD-D3608E1C8B88}"/>
                    </a:ext>
                  </a:extLst>
                </p:cNvPr>
                <p:cNvPicPr>
                  <a:picLocks noChangeAspect="1"/>
                </p:cNvPicPr>
                <p:nvPr/>
              </p:nvPicPr>
              <p:blipFill>
                <a:blip r:embed="rId8">
                  <a:alphaModFix/>
                  <a:extLst>
                    <a:ext uri="{96DAC541-7B7A-43D3-8B79-37D633B846F1}">
                      <asvg:svgBlip xmlns:asvg="http://schemas.microsoft.com/office/drawing/2016/SVG/main" r:embed="rId9"/>
                    </a:ext>
                  </a:extLst>
                </a:blip>
                <a:stretch>
                  <a:fillRect/>
                </a:stretch>
              </p:blipFill>
              <p:spPr>
                <a:xfrm>
                  <a:off x="2344618" y="3073624"/>
                  <a:ext cx="457200" cy="457200"/>
                </a:xfrm>
                <a:prstGeom prst="rect">
                  <a:avLst/>
                </a:prstGeom>
              </p:spPr>
            </p:pic>
          </p:grpSp>
        </p:grpSp>
        <p:sp>
          <p:nvSpPr>
            <p:cNvPr id="48" name="Oval 47">
              <a:extLst>
                <a:ext uri="{FF2B5EF4-FFF2-40B4-BE49-F238E27FC236}">
                  <a16:creationId xmlns:a16="http://schemas.microsoft.com/office/drawing/2014/main" id="{5959A1D8-A0D8-4638-AF3B-F0367C453874}"/>
                </a:ext>
              </a:extLst>
            </p:cNvPr>
            <p:cNvSpPr/>
            <p:nvPr/>
          </p:nvSpPr>
          <p:spPr bwMode="auto">
            <a:xfrm>
              <a:off x="8755813" y="3126956"/>
              <a:ext cx="1277576" cy="127757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latin typeface="+mj-lt"/>
                <a:ea typeface="Segoe UI" pitchFamily="34" charset="0"/>
                <a:cs typeface="Segoe UI" pitchFamily="34" charset="0"/>
              </a:endParaRPr>
            </a:p>
          </p:txBody>
        </p:sp>
        <p:sp>
          <p:nvSpPr>
            <p:cNvPr id="68" name="TextBox 67">
              <a:extLst>
                <a:ext uri="{FF2B5EF4-FFF2-40B4-BE49-F238E27FC236}">
                  <a16:creationId xmlns:a16="http://schemas.microsoft.com/office/drawing/2014/main" id="{29A55262-FE0A-44C6-B7A9-7D6911B102EB}"/>
                </a:ext>
              </a:extLst>
            </p:cNvPr>
            <p:cNvSpPr txBox="1"/>
            <p:nvPr/>
          </p:nvSpPr>
          <p:spPr>
            <a:xfrm>
              <a:off x="7302075" y="2446280"/>
              <a:ext cx="589905" cy="307777"/>
            </a:xfrm>
            <a:prstGeom prst="rect">
              <a:avLst/>
            </a:prstGeom>
            <a:noFill/>
          </p:spPr>
          <p:txBody>
            <a:bodyPr wrap="none" lIns="0" tIns="0" rIns="0" bIns="0" rtlCol="0">
              <a:spAutoFit/>
            </a:bodyPr>
            <a:lstStyle/>
            <a:p>
              <a:pPr algn="l"/>
              <a:r>
                <a:rPr lang="en-US" sz="2000">
                  <a:solidFill>
                    <a:schemeClr val="tx1">
                      <a:lumMod val="85000"/>
                      <a:lumOff val="15000"/>
                    </a:schemeClr>
                  </a:solidFill>
                  <a:latin typeface="+mj-lt"/>
                </a:rPr>
                <a:t>Apps</a:t>
              </a:r>
              <a:endParaRPr lang="en-GB" sz="2000" err="1">
                <a:solidFill>
                  <a:schemeClr val="tx1">
                    <a:lumMod val="85000"/>
                    <a:lumOff val="15000"/>
                  </a:schemeClr>
                </a:solidFill>
                <a:latin typeface="+mj-lt"/>
              </a:endParaRPr>
            </a:p>
          </p:txBody>
        </p:sp>
        <p:sp>
          <p:nvSpPr>
            <p:cNvPr id="70" name="TextBox 69">
              <a:extLst>
                <a:ext uri="{FF2B5EF4-FFF2-40B4-BE49-F238E27FC236}">
                  <a16:creationId xmlns:a16="http://schemas.microsoft.com/office/drawing/2014/main" id="{DBF0C99C-6C35-457D-879C-487EB443EE82}"/>
                </a:ext>
              </a:extLst>
            </p:cNvPr>
            <p:cNvSpPr txBox="1"/>
            <p:nvPr/>
          </p:nvSpPr>
          <p:spPr>
            <a:xfrm>
              <a:off x="8323127" y="1708444"/>
              <a:ext cx="654025" cy="307777"/>
            </a:xfrm>
            <a:prstGeom prst="rect">
              <a:avLst/>
            </a:prstGeom>
            <a:noFill/>
          </p:spPr>
          <p:txBody>
            <a:bodyPr wrap="none" lIns="0" tIns="0" rIns="0" bIns="0" rtlCol="0">
              <a:spAutoFit/>
            </a:bodyPr>
            <a:lstStyle/>
            <a:p>
              <a:pPr algn="l"/>
              <a:r>
                <a:rPr lang="en-US" sz="2000">
                  <a:solidFill>
                    <a:schemeClr val="tx1">
                      <a:lumMod val="85000"/>
                      <a:lumOff val="15000"/>
                    </a:schemeClr>
                  </a:solidFill>
                  <a:latin typeface="+mj-lt"/>
                </a:rPr>
                <a:t>Flows</a:t>
              </a:r>
              <a:endParaRPr lang="en-GB" sz="2000" err="1">
                <a:solidFill>
                  <a:schemeClr val="tx1">
                    <a:lumMod val="85000"/>
                    <a:lumOff val="15000"/>
                  </a:schemeClr>
                </a:solidFill>
                <a:latin typeface="+mj-lt"/>
              </a:endParaRPr>
            </a:p>
          </p:txBody>
        </p:sp>
        <p:sp>
          <p:nvSpPr>
            <p:cNvPr id="72" name="TextBox 71">
              <a:extLst>
                <a:ext uri="{FF2B5EF4-FFF2-40B4-BE49-F238E27FC236}">
                  <a16:creationId xmlns:a16="http://schemas.microsoft.com/office/drawing/2014/main" id="{D473084E-8BA2-4AD2-89A5-EBF64802DE88}"/>
                </a:ext>
              </a:extLst>
            </p:cNvPr>
            <p:cNvSpPr txBox="1"/>
            <p:nvPr/>
          </p:nvSpPr>
          <p:spPr>
            <a:xfrm>
              <a:off x="9786526" y="1709770"/>
              <a:ext cx="512961" cy="307777"/>
            </a:xfrm>
            <a:prstGeom prst="rect">
              <a:avLst/>
            </a:prstGeom>
            <a:noFill/>
          </p:spPr>
          <p:txBody>
            <a:bodyPr wrap="none" lIns="0" tIns="0" rIns="0" bIns="0" rtlCol="0">
              <a:spAutoFit/>
            </a:bodyPr>
            <a:lstStyle/>
            <a:p>
              <a:pPr algn="l"/>
              <a:r>
                <a:rPr lang="en-US" sz="2000">
                  <a:solidFill>
                    <a:schemeClr val="tx1">
                      <a:lumMod val="85000"/>
                      <a:lumOff val="15000"/>
                    </a:schemeClr>
                  </a:solidFill>
                  <a:latin typeface="+mj-lt"/>
                </a:rPr>
                <a:t>Bots</a:t>
              </a:r>
              <a:endParaRPr lang="en-GB" sz="2000" err="1">
                <a:solidFill>
                  <a:schemeClr val="tx1">
                    <a:lumMod val="85000"/>
                    <a:lumOff val="15000"/>
                  </a:schemeClr>
                </a:solidFill>
                <a:latin typeface="+mj-lt"/>
              </a:endParaRPr>
            </a:p>
          </p:txBody>
        </p:sp>
        <p:sp>
          <p:nvSpPr>
            <p:cNvPr id="84" name="TextBox 83">
              <a:extLst>
                <a:ext uri="{FF2B5EF4-FFF2-40B4-BE49-F238E27FC236}">
                  <a16:creationId xmlns:a16="http://schemas.microsoft.com/office/drawing/2014/main" id="{2FA7743C-50B9-4179-AD19-67212680D771}"/>
                </a:ext>
              </a:extLst>
            </p:cNvPr>
            <p:cNvSpPr txBox="1"/>
            <p:nvPr/>
          </p:nvSpPr>
          <p:spPr>
            <a:xfrm>
              <a:off x="7171807" y="5136573"/>
              <a:ext cx="1165008" cy="307777"/>
            </a:xfrm>
            <a:prstGeom prst="rect">
              <a:avLst/>
            </a:prstGeom>
            <a:noFill/>
          </p:spPr>
          <p:txBody>
            <a:bodyPr wrap="square" lIns="0" tIns="0" rIns="0" bIns="0" rtlCol="0">
              <a:spAutoFit/>
            </a:bodyPr>
            <a:lstStyle/>
            <a:p>
              <a:pPr algn="l"/>
              <a:r>
                <a:rPr lang="en-US" sz="2000">
                  <a:solidFill>
                    <a:schemeClr val="tx1">
                      <a:lumMod val="85000"/>
                      <a:lumOff val="15000"/>
                    </a:schemeClr>
                  </a:solidFill>
                  <a:latin typeface="+mj-lt"/>
                </a:rPr>
                <a:t>AI Builder</a:t>
              </a:r>
              <a:endParaRPr lang="en-GB" sz="2000" err="1">
                <a:solidFill>
                  <a:schemeClr val="tx1">
                    <a:lumMod val="85000"/>
                    <a:lumOff val="15000"/>
                  </a:schemeClr>
                </a:solidFill>
                <a:latin typeface="+mj-lt"/>
              </a:endParaRPr>
            </a:p>
          </p:txBody>
        </p:sp>
        <p:grpSp>
          <p:nvGrpSpPr>
            <p:cNvPr id="87" name="Group 86">
              <a:extLst>
                <a:ext uri="{FF2B5EF4-FFF2-40B4-BE49-F238E27FC236}">
                  <a16:creationId xmlns:a16="http://schemas.microsoft.com/office/drawing/2014/main" id="{9D20A1CD-8690-4B56-A7C6-E6CE80A3D5B0}"/>
                </a:ext>
              </a:extLst>
            </p:cNvPr>
            <p:cNvGrpSpPr/>
            <p:nvPr/>
          </p:nvGrpSpPr>
          <p:grpSpPr>
            <a:xfrm>
              <a:off x="8284567" y="4662964"/>
              <a:ext cx="657409" cy="657409"/>
              <a:chOff x="8087974" y="5456115"/>
              <a:chExt cx="657409" cy="657409"/>
            </a:xfrm>
            <a:effectLst>
              <a:outerShdw blurRad="50800" dist="38100" dir="2700000" algn="tl" rotWithShape="0">
                <a:prstClr val="black">
                  <a:alpha val="40000"/>
                </a:prstClr>
              </a:outerShdw>
            </a:effectLst>
          </p:grpSpPr>
          <p:sp>
            <p:nvSpPr>
              <p:cNvPr id="79" name="Oval 78">
                <a:extLst>
                  <a:ext uri="{FF2B5EF4-FFF2-40B4-BE49-F238E27FC236}">
                    <a16:creationId xmlns:a16="http://schemas.microsoft.com/office/drawing/2014/main" id="{BDFD7576-672B-4B9D-B960-3589C91E33FE}"/>
                  </a:ext>
                </a:extLst>
              </p:cNvPr>
              <p:cNvSpPr/>
              <p:nvPr/>
            </p:nvSpPr>
            <p:spPr bwMode="auto">
              <a:xfrm>
                <a:off x="8087974" y="5456115"/>
                <a:ext cx="657409" cy="6574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latin typeface="+mj-lt"/>
                  <a:ea typeface="Segoe UI" pitchFamily="34" charset="0"/>
                  <a:cs typeface="Segoe UI" pitchFamily="34" charset="0"/>
                </a:endParaRPr>
              </a:p>
            </p:txBody>
          </p:sp>
          <p:pic>
            <p:nvPicPr>
              <p:cNvPr id="86" name="Picture 85">
                <a:extLst>
                  <a:ext uri="{FF2B5EF4-FFF2-40B4-BE49-F238E27FC236}">
                    <a16:creationId xmlns:a16="http://schemas.microsoft.com/office/drawing/2014/main" id="{28ECD95F-CF12-4613-9564-550120F0AB7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2221" b="2221"/>
              <a:stretch/>
            </p:blipFill>
            <p:spPr>
              <a:xfrm>
                <a:off x="8201659" y="5573977"/>
                <a:ext cx="453527" cy="433383"/>
              </a:xfrm>
              <a:prstGeom prst="rect">
                <a:avLst/>
              </a:prstGeom>
            </p:spPr>
          </p:pic>
        </p:grpSp>
        <p:grpSp>
          <p:nvGrpSpPr>
            <p:cNvPr id="111" name="Group 110">
              <a:extLst>
                <a:ext uri="{FF2B5EF4-FFF2-40B4-BE49-F238E27FC236}">
                  <a16:creationId xmlns:a16="http://schemas.microsoft.com/office/drawing/2014/main" id="{BCE971CE-025F-4F4F-A3CE-995558631501}"/>
                </a:ext>
              </a:extLst>
            </p:cNvPr>
            <p:cNvGrpSpPr/>
            <p:nvPr/>
          </p:nvGrpSpPr>
          <p:grpSpPr>
            <a:xfrm>
              <a:off x="7741547" y="4041227"/>
              <a:ext cx="657409" cy="657409"/>
              <a:chOff x="6898857" y="4893972"/>
              <a:chExt cx="657409" cy="657409"/>
            </a:xfrm>
          </p:grpSpPr>
          <p:sp>
            <p:nvSpPr>
              <p:cNvPr id="109" name="Oval 108">
                <a:extLst>
                  <a:ext uri="{FF2B5EF4-FFF2-40B4-BE49-F238E27FC236}">
                    <a16:creationId xmlns:a16="http://schemas.microsoft.com/office/drawing/2014/main" id="{2B78996A-8EF4-40E5-9EF9-95EAFCC7A276}"/>
                  </a:ext>
                </a:extLst>
              </p:cNvPr>
              <p:cNvSpPr/>
              <p:nvPr/>
            </p:nvSpPr>
            <p:spPr bwMode="auto">
              <a:xfrm>
                <a:off x="6898857" y="4893972"/>
                <a:ext cx="657409" cy="657409"/>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latin typeface="+mj-lt"/>
                  <a:ea typeface="Segoe UI" pitchFamily="34" charset="0"/>
                  <a:cs typeface="Segoe UI" pitchFamily="34" charset="0"/>
                </a:endParaRPr>
              </a:p>
            </p:txBody>
          </p:sp>
          <p:pic>
            <p:nvPicPr>
              <p:cNvPr id="110" name="Picture 109">
                <a:extLst>
                  <a:ext uri="{FF2B5EF4-FFF2-40B4-BE49-F238E27FC236}">
                    <a16:creationId xmlns:a16="http://schemas.microsoft.com/office/drawing/2014/main" id="{01DFF10E-4570-430E-9632-2ECF9FC225A4}"/>
                  </a:ext>
                </a:extLst>
              </p:cNvPr>
              <p:cNvPicPr>
                <a:picLocks noChangeAspect="1"/>
              </p:cNvPicPr>
              <p:nvPr/>
            </p:nvPicPr>
            <p:blipFill>
              <a:blip r:embed="rId12"/>
              <a:stretch>
                <a:fillRect/>
              </a:stretch>
            </p:blipFill>
            <p:spPr>
              <a:xfrm>
                <a:off x="7051821" y="5038077"/>
                <a:ext cx="371475" cy="381000"/>
              </a:xfrm>
              <a:prstGeom prst="rect">
                <a:avLst/>
              </a:prstGeom>
            </p:spPr>
          </p:pic>
        </p:grpSp>
        <p:grpSp>
          <p:nvGrpSpPr>
            <p:cNvPr id="116" name="Group 115">
              <a:extLst>
                <a:ext uri="{FF2B5EF4-FFF2-40B4-BE49-F238E27FC236}">
                  <a16:creationId xmlns:a16="http://schemas.microsoft.com/office/drawing/2014/main" id="{5C3FF348-760B-47C2-AD15-63380248AF9D}"/>
                </a:ext>
              </a:extLst>
            </p:cNvPr>
            <p:cNvGrpSpPr/>
            <p:nvPr/>
          </p:nvGrpSpPr>
          <p:grpSpPr>
            <a:xfrm>
              <a:off x="9085435" y="4867817"/>
              <a:ext cx="657409" cy="657409"/>
              <a:chOff x="6391211" y="5928337"/>
              <a:chExt cx="657409" cy="657409"/>
            </a:xfrm>
          </p:grpSpPr>
          <p:sp>
            <p:nvSpPr>
              <p:cNvPr id="101" name="Oval 100">
                <a:extLst>
                  <a:ext uri="{FF2B5EF4-FFF2-40B4-BE49-F238E27FC236}">
                    <a16:creationId xmlns:a16="http://schemas.microsoft.com/office/drawing/2014/main" id="{6C8FD688-2E9E-464F-8ABB-C9C7E09E7187}"/>
                  </a:ext>
                </a:extLst>
              </p:cNvPr>
              <p:cNvSpPr/>
              <p:nvPr/>
            </p:nvSpPr>
            <p:spPr bwMode="auto">
              <a:xfrm>
                <a:off x="6391211" y="5928337"/>
                <a:ext cx="657409" cy="657409"/>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latin typeface="+mj-lt"/>
                  <a:ea typeface="Segoe UI" pitchFamily="34" charset="0"/>
                  <a:cs typeface="Segoe UI" pitchFamily="34" charset="0"/>
                </a:endParaRPr>
              </a:p>
            </p:txBody>
          </p:sp>
          <p:pic>
            <p:nvPicPr>
              <p:cNvPr id="115" name="Picture 114">
                <a:extLst>
                  <a:ext uri="{FF2B5EF4-FFF2-40B4-BE49-F238E27FC236}">
                    <a16:creationId xmlns:a16="http://schemas.microsoft.com/office/drawing/2014/main" id="{298A3EBD-EBC8-43F4-B2FD-29E5A1BA8B29}"/>
                  </a:ext>
                </a:extLst>
              </p:cNvPr>
              <p:cNvPicPr>
                <a:picLocks noChangeAspect="1"/>
              </p:cNvPicPr>
              <p:nvPr/>
            </p:nvPicPr>
            <p:blipFill>
              <a:blip r:embed="rId13"/>
              <a:stretch>
                <a:fillRect/>
              </a:stretch>
            </p:blipFill>
            <p:spPr>
              <a:xfrm>
                <a:off x="6551194" y="6061778"/>
                <a:ext cx="352425" cy="390525"/>
              </a:xfrm>
              <a:prstGeom prst="rect">
                <a:avLst/>
              </a:prstGeom>
            </p:spPr>
          </p:pic>
        </p:grpSp>
        <p:sp>
          <p:nvSpPr>
            <p:cNvPr id="103" name="Oval 102">
              <a:extLst>
                <a:ext uri="{FF2B5EF4-FFF2-40B4-BE49-F238E27FC236}">
                  <a16:creationId xmlns:a16="http://schemas.microsoft.com/office/drawing/2014/main" id="{89A2AA9E-9848-425B-9870-37E3318D2BFA}"/>
                </a:ext>
              </a:extLst>
            </p:cNvPr>
            <p:cNvSpPr/>
            <p:nvPr/>
          </p:nvSpPr>
          <p:spPr bwMode="auto">
            <a:xfrm>
              <a:off x="9898855" y="4603758"/>
              <a:ext cx="657409" cy="657409"/>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latin typeface="+mj-lt"/>
                <a:ea typeface="Segoe UI" pitchFamily="34" charset="0"/>
                <a:cs typeface="Segoe UI" pitchFamily="34" charset="0"/>
              </a:endParaRPr>
            </a:p>
          </p:txBody>
        </p:sp>
        <p:grpSp>
          <p:nvGrpSpPr>
            <p:cNvPr id="119" name="Group 118">
              <a:extLst>
                <a:ext uri="{FF2B5EF4-FFF2-40B4-BE49-F238E27FC236}">
                  <a16:creationId xmlns:a16="http://schemas.microsoft.com/office/drawing/2014/main" id="{EAADF458-9D04-4C7B-98D7-64FC7B11FA9E}"/>
                </a:ext>
              </a:extLst>
            </p:cNvPr>
            <p:cNvGrpSpPr/>
            <p:nvPr/>
          </p:nvGrpSpPr>
          <p:grpSpPr>
            <a:xfrm>
              <a:off x="10159228" y="2490060"/>
              <a:ext cx="657518" cy="657518"/>
              <a:chOff x="542193" y="2711986"/>
              <a:chExt cx="914400" cy="914400"/>
            </a:xfrm>
          </p:grpSpPr>
          <p:sp>
            <p:nvSpPr>
              <p:cNvPr id="120" name="Oval 119">
                <a:extLst>
                  <a:ext uri="{FF2B5EF4-FFF2-40B4-BE49-F238E27FC236}">
                    <a16:creationId xmlns:a16="http://schemas.microsoft.com/office/drawing/2014/main" id="{1AE683BA-4DEA-419C-BA39-4549B78A0C90}"/>
                  </a:ext>
                </a:extLst>
              </p:cNvPr>
              <p:cNvSpPr/>
              <p:nvPr/>
            </p:nvSpPr>
            <p:spPr bwMode="auto">
              <a:xfrm>
                <a:off x="542193" y="2711986"/>
                <a:ext cx="914400" cy="914400"/>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latin typeface="+mj-lt"/>
                  <a:ea typeface="Segoe UI" pitchFamily="34" charset="0"/>
                  <a:cs typeface="Segoe UI" pitchFamily="34" charset="0"/>
                </a:endParaRPr>
              </a:p>
            </p:txBody>
          </p:sp>
          <p:pic>
            <p:nvPicPr>
              <p:cNvPr id="121" name="Picture 2">
                <a:extLst>
                  <a:ext uri="{FF2B5EF4-FFF2-40B4-BE49-F238E27FC236}">
                    <a16:creationId xmlns:a16="http://schemas.microsoft.com/office/drawing/2014/main" id="{29138186-0CAC-40D9-AC75-C4D60BA89BC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3266" y="2881579"/>
                <a:ext cx="547422" cy="547421"/>
              </a:xfrm>
              <a:prstGeom prst="rect">
                <a:avLst/>
              </a:prstGeom>
              <a:noFill/>
              <a:extLst>
                <a:ext uri="{909E8E84-426E-40DD-AFC4-6F175D3DCCD1}">
                  <a14:hiddenFill xmlns:a14="http://schemas.microsoft.com/office/drawing/2010/main">
                    <a:solidFill>
                      <a:srgbClr val="FFFFFF"/>
                    </a:solidFill>
                  </a14:hiddenFill>
                </a:ext>
              </a:extLst>
            </p:spPr>
          </p:pic>
        </p:grpSp>
        <p:sp>
          <p:nvSpPr>
            <p:cNvPr id="123" name="TextBox 122">
              <a:extLst>
                <a:ext uri="{FF2B5EF4-FFF2-40B4-BE49-F238E27FC236}">
                  <a16:creationId xmlns:a16="http://schemas.microsoft.com/office/drawing/2014/main" id="{4036E358-9D29-4849-9758-EC1CF331408F}"/>
                </a:ext>
              </a:extLst>
            </p:cNvPr>
            <p:cNvSpPr txBox="1"/>
            <p:nvPr/>
          </p:nvSpPr>
          <p:spPr>
            <a:xfrm>
              <a:off x="10992595" y="2446279"/>
              <a:ext cx="1044197" cy="307777"/>
            </a:xfrm>
            <a:prstGeom prst="rect">
              <a:avLst/>
            </a:prstGeom>
            <a:noFill/>
          </p:spPr>
          <p:txBody>
            <a:bodyPr wrap="none" lIns="0" tIns="0" rIns="0" bIns="0" rtlCol="0">
              <a:spAutoFit/>
            </a:bodyPr>
            <a:lstStyle/>
            <a:p>
              <a:pPr algn="l"/>
              <a:r>
                <a:rPr lang="en-US" sz="2000">
                  <a:solidFill>
                    <a:schemeClr val="tx1">
                      <a:lumMod val="85000"/>
                      <a:lumOff val="15000"/>
                    </a:schemeClr>
                  </a:solidFill>
                  <a:latin typeface="+mj-lt"/>
                </a:rPr>
                <a:t>Analytics</a:t>
              </a:r>
              <a:endParaRPr lang="en-GB" sz="2000" err="1">
                <a:solidFill>
                  <a:schemeClr val="tx1">
                    <a:lumMod val="85000"/>
                    <a:lumOff val="15000"/>
                  </a:schemeClr>
                </a:solidFill>
                <a:latin typeface="+mj-lt"/>
              </a:endParaRPr>
            </a:p>
          </p:txBody>
        </p:sp>
        <p:sp>
          <p:nvSpPr>
            <p:cNvPr id="126" name="TextBox 125">
              <a:extLst>
                <a:ext uri="{FF2B5EF4-FFF2-40B4-BE49-F238E27FC236}">
                  <a16:creationId xmlns:a16="http://schemas.microsoft.com/office/drawing/2014/main" id="{B839BD03-7EC9-44D8-98F3-74171262D851}"/>
                </a:ext>
              </a:extLst>
            </p:cNvPr>
            <p:cNvSpPr txBox="1"/>
            <p:nvPr/>
          </p:nvSpPr>
          <p:spPr>
            <a:xfrm>
              <a:off x="10516211" y="4879484"/>
              <a:ext cx="1469178" cy="615553"/>
            </a:xfrm>
            <a:prstGeom prst="rect">
              <a:avLst/>
            </a:prstGeom>
            <a:noFill/>
          </p:spPr>
          <p:txBody>
            <a:bodyPr wrap="square" lIns="0" tIns="0" rIns="0" bIns="0" rtlCol="0">
              <a:spAutoFit/>
            </a:bodyPr>
            <a:lstStyle/>
            <a:p>
              <a:pPr algn="l"/>
              <a:r>
                <a:rPr lang="en-US" sz="2000">
                  <a:solidFill>
                    <a:schemeClr val="tx1">
                      <a:lumMod val="85000"/>
                      <a:lumOff val="15000"/>
                    </a:schemeClr>
                  </a:solidFill>
                  <a:latin typeface="+mj-lt"/>
                </a:rPr>
                <a:t>   Common</a:t>
              </a:r>
              <a:br>
                <a:rPr lang="en-US" sz="2000">
                  <a:solidFill>
                    <a:schemeClr val="tx1">
                      <a:lumMod val="85000"/>
                      <a:lumOff val="15000"/>
                    </a:schemeClr>
                  </a:solidFill>
                  <a:latin typeface="+mj-lt"/>
                </a:rPr>
              </a:br>
              <a:r>
                <a:rPr lang="en-US" sz="2000">
                  <a:solidFill>
                    <a:schemeClr val="tx1">
                      <a:lumMod val="85000"/>
                      <a:lumOff val="15000"/>
                    </a:schemeClr>
                  </a:solidFill>
                  <a:latin typeface="+mj-lt"/>
                </a:rPr>
                <a:t>Data Model</a:t>
              </a:r>
              <a:endParaRPr lang="en-GB" sz="2000" err="1">
                <a:solidFill>
                  <a:schemeClr val="tx1">
                    <a:lumMod val="85000"/>
                    <a:lumOff val="15000"/>
                  </a:schemeClr>
                </a:solidFill>
                <a:latin typeface="+mj-lt"/>
              </a:endParaRPr>
            </a:p>
          </p:txBody>
        </p:sp>
        <p:sp>
          <p:nvSpPr>
            <p:cNvPr id="127" name="TextBox 126">
              <a:extLst>
                <a:ext uri="{FF2B5EF4-FFF2-40B4-BE49-F238E27FC236}">
                  <a16:creationId xmlns:a16="http://schemas.microsoft.com/office/drawing/2014/main" id="{A9A9B5BA-AFFA-4BF2-B189-D2DD3F38211F}"/>
                </a:ext>
              </a:extLst>
            </p:cNvPr>
            <p:cNvSpPr txBox="1"/>
            <p:nvPr/>
          </p:nvSpPr>
          <p:spPr>
            <a:xfrm>
              <a:off x="8455543" y="5529763"/>
              <a:ext cx="2019784" cy="307777"/>
            </a:xfrm>
            <a:prstGeom prst="rect">
              <a:avLst/>
            </a:prstGeom>
            <a:noFill/>
          </p:spPr>
          <p:txBody>
            <a:bodyPr wrap="none" lIns="0" tIns="0" rIns="0" bIns="0" rtlCol="0">
              <a:spAutoFit/>
            </a:bodyPr>
            <a:lstStyle/>
            <a:p>
              <a:pPr algn="l"/>
              <a:r>
                <a:rPr lang="en-US" sz="2000">
                  <a:solidFill>
                    <a:schemeClr val="tx1">
                      <a:lumMod val="85000"/>
                      <a:lumOff val="15000"/>
                    </a:schemeClr>
                  </a:solidFill>
                  <a:latin typeface="+mj-lt"/>
                </a:rPr>
                <a:t>Data connections</a:t>
              </a:r>
              <a:endParaRPr lang="en-GB" sz="2000" err="1">
                <a:solidFill>
                  <a:schemeClr val="tx1">
                    <a:lumMod val="85000"/>
                    <a:lumOff val="15000"/>
                  </a:schemeClr>
                </a:solidFill>
                <a:latin typeface="+mj-lt"/>
              </a:endParaRPr>
            </a:p>
          </p:txBody>
        </p:sp>
        <p:sp>
          <p:nvSpPr>
            <p:cNvPr id="129" name="TextBox 128">
              <a:extLst>
                <a:ext uri="{FF2B5EF4-FFF2-40B4-BE49-F238E27FC236}">
                  <a16:creationId xmlns:a16="http://schemas.microsoft.com/office/drawing/2014/main" id="{0E204114-2E7F-4A27-952B-A7EA82992303}"/>
                </a:ext>
              </a:extLst>
            </p:cNvPr>
            <p:cNvSpPr txBox="1"/>
            <p:nvPr/>
          </p:nvSpPr>
          <p:spPr>
            <a:xfrm>
              <a:off x="6299864" y="4079137"/>
              <a:ext cx="1328921" cy="615553"/>
            </a:xfrm>
            <a:prstGeom prst="rect">
              <a:avLst/>
            </a:prstGeom>
            <a:noFill/>
          </p:spPr>
          <p:txBody>
            <a:bodyPr wrap="square" lIns="0" tIns="0" rIns="0" bIns="0" rtlCol="0">
              <a:spAutoFit/>
            </a:bodyPr>
            <a:lstStyle/>
            <a:p>
              <a:pPr algn="r"/>
              <a:r>
                <a:rPr lang="en-US" sz="2000">
                  <a:solidFill>
                    <a:schemeClr val="tx1">
                      <a:lumMod val="85000"/>
                      <a:lumOff val="15000"/>
                    </a:schemeClr>
                  </a:solidFill>
                  <a:latin typeface="+mj-lt"/>
                </a:rPr>
                <a:t>Data</a:t>
              </a:r>
              <a:br>
                <a:rPr lang="en-US" sz="2000">
                  <a:solidFill>
                    <a:schemeClr val="tx1">
                      <a:lumMod val="85000"/>
                      <a:lumOff val="15000"/>
                    </a:schemeClr>
                  </a:solidFill>
                  <a:latin typeface="+mj-lt"/>
                </a:rPr>
              </a:br>
              <a:r>
                <a:rPr lang="en-US" sz="2000">
                  <a:solidFill>
                    <a:schemeClr val="tx1">
                      <a:lumMod val="85000"/>
                      <a:lumOff val="15000"/>
                    </a:schemeClr>
                  </a:solidFill>
                  <a:latin typeface="+mj-lt"/>
                </a:rPr>
                <a:t>integration</a:t>
              </a:r>
              <a:endParaRPr lang="en-GB" sz="2000" err="1">
                <a:solidFill>
                  <a:schemeClr val="tx1">
                    <a:lumMod val="85000"/>
                    <a:lumOff val="15000"/>
                  </a:schemeClr>
                </a:solidFill>
                <a:latin typeface="+mj-lt"/>
              </a:endParaRPr>
            </a:p>
          </p:txBody>
        </p:sp>
        <p:sp>
          <p:nvSpPr>
            <p:cNvPr id="139" name="TextBox 138">
              <a:extLst>
                <a:ext uri="{FF2B5EF4-FFF2-40B4-BE49-F238E27FC236}">
                  <a16:creationId xmlns:a16="http://schemas.microsoft.com/office/drawing/2014/main" id="{2844363C-34CC-4D6A-9AA0-6346C0352BD9}"/>
                </a:ext>
              </a:extLst>
            </p:cNvPr>
            <p:cNvSpPr txBox="1"/>
            <p:nvPr/>
          </p:nvSpPr>
          <p:spPr>
            <a:xfrm>
              <a:off x="6281894" y="3396530"/>
              <a:ext cx="1272784" cy="307777"/>
            </a:xfrm>
            <a:prstGeom prst="rect">
              <a:avLst/>
            </a:prstGeom>
            <a:noFill/>
          </p:spPr>
          <p:txBody>
            <a:bodyPr wrap="none" lIns="0" tIns="0" rIns="0" bIns="0" rtlCol="0">
              <a:spAutoFit/>
            </a:bodyPr>
            <a:lstStyle/>
            <a:p>
              <a:pPr algn="l"/>
              <a:r>
                <a:rPr lang="en-US" sz="2000" dirty="0">
                  <a:solidFill>
                    <a:schemeClr val="tx1">
                      <a:lumMod val="85000"/>
                      <a:lumOff val="15000"/>
                    </a:schemeClr>
                  </a:solidFill>
                  <a:latin typeface="+mj-lt"/>
                </a:rPr>
                <a:t>D365 Apps</a:t>
              </a:r>
              <a:endParaRPr lang="en-GB" sz="2000" dirty="0">
                <a:solidFill>
                  <a:schemeClr val="tx1">
                    <a:lumMod val="85000"/>
                    <a:lumOff val="15000"/>
                  </a:schemeClr>
                </a:solidFill>
                <a:latin typeface="+mj-lt"/>
              </a:endParaRPr>
            </a:p>
          </p:txBody>
        </p:sp>
        <p:sp>
          <p:nvSpPr>
            <p:cNvPr id="141" name="TextBox 140">
              <a:extLst>
                <a:ext uri="{FF2B5EF4-FFF2-40B4-BE49-F238E27FC236}">
                  <a16:creationId xmlns:a16="http://schemas.microsoft.com/office/drawing/2014/main" id="{C411E8FA-CA64-4D81-84BC-8CB34FCA2F65}"/>
                </a:ext>
              </a:extLst>
            </p:cNvPr>
            <p:cNvSpPr txBox="1"/>
            <p:nvPr/>
          </p:nvSpPr>
          <p:spPr>
            <a:xfrm>
              <a:off x="11195514" y="3383220"/>
              <a:ext cx="678712" cy="307777"/>
            </a:xfrm>
            <a:prstGeom prst="rect">
              <a:avLst/>
            </a:prstGeom>
            <a:noFill/>
          </p:spPr>
          <p:txBody>
            <a:bodyPr wrap="none" lIns="0" tIns="0" rIns="0" bIns="0" rtlCol="0">
              <a:spAutoFit/>
            </a:bodyPr>
            <a:lstStyle/>
            <a:p>
              <a:pPr algn="l"/>
              <a:r>
                <a:rPr lang="en-US" sz="2000" dirty="0">
                  <a:solidFill>
                    <a:schemeClr val="tx1">
                      <a:lumMod val="85000"/>
                      <a:lumOff val="15000"/>
                    </a:schemeClr>
                  </a:solidFill>
                  <a:latin typeface="+mj-lt"/>
                </a:rPr>
                <a:t>Pages</a:t>
              </a:r>
              <a:endParaRPr lang="en-GB" sz="2000" dirty="0">
                <a:solidFill>
                  <a:schemeClr val="tx1">
                    <a:lumMod val="85000"/>
                    <a:lumOff val="15000"/>
                  </a:schemeClr>
                </a:solidFill>
                <a:latin typeface="+mj-lt"/>
              </a:endParaRPr>
            </a:p>
          </p:txBody>
        </p:sp>
        <p:grpSp>
          <p:nvGrpSpPr>
            <p:cNvPr id="147" name="Group 146">
              <a:extLst>
                <a:ext uri="{FF2B5EF4-FFF2-40B4-BE49-F238E27FC236}">
                  <a16:creationId xmlns:a16="http://schemas.microsoft.com/office/drawing/2014/main" id="{32E2242F-3644-4A02-9587-861B8C4A2276}"/>
                </a:ext>
              </a:extLst>
            </p:cNvPr>
            <p:cNvGrpSpPr/>
            <p:nvPr/>
          </p:nvGrpSpPr>
          <p:grpSpPr>
            <a:xfrm>
              <a:off x="7623223" y="3258642"/>
              <a:ext cx="684874" cy="656770"/>
              <a:chOff x="7623223" y="3258642"/>
              <a:chExt cx="684874" cy="656770"/>
            </a:xfrm>
          </p:grpSpPr>
          <p:sp>
            <p:nvSpPr>
              <p:cNvPr id="133" name="Oval 132">
                <a:extLst>
                  <a:ext uri="{FF2B5EF4-FFF2-40B4-BE49-F238E27FC236}">
                    <a16:creationId xmlns:a16="http://schemas.microsoft.com/office/drawing/2014/main" id="{E00349A9-213C-41C5-AB4F-00B12A6A614B}"/>
                  </a:ext>
                </a:extLst>
              </p:cNvPr>
              <p:cNvSpPr/>
              <p:nvPr/>
            </p:nvSpPr>
            <p:spPr bwMode="auto">
              <a:xfrm>
                <a:off x="7623223" y="3258642"/>
                <a:ext cx="684874" cy="656770"/>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latin typeface="+mj-lt"/>
                  <a:ea typeface="Segoe UI" pitchFamily="34" charset="0"/>
                  <a:cs typeface="Segoe UI" pitchFamily="34" charset="0"/>
                </a:endParaRPr>
              </a:p>
            </p:txBody>
          </p:sp>
          <p:pic>
            <p:nvPicPr>
              <p:cNvPr id="143" name="Picture 142">
                <a:extLst>
                  <a:ext uri="{FF2B5EF4-FFF2-40B4-BE49-F238E27FC236}">
                    <a16:creationId xmlns:a16="http://schemas.microsoft.com/office/drawing/2014/main" id="{B8D061A1-920E-4650-96FE-D1A001FA71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760314" y="3383220"/>
                <a:ext cx="421970" cy="421970"/>
              </a:xfrm>
              <a:prstGeom prst="rect">
                <a:avLst/>
              </a:prstGeom>
            </p:spPr>
          </p:pic>
        </p:grpSp>
        <p:grpSp>
          <p:nvGrpSpPr>
            <p:cNvPr id="146" name="Group 145">
              <a:extLst>
                <a:ext uri="{FF2B5EF4-FFF2-40B4-BE49-F238E27FC236}">
                  <a16:creationId xmlns:a16="http://schemas.microsoft.com/office/drawing/2014/main" id="{394409BA-27BB-4220-B4F4-1971EE56324C}"/>
                </a:ext>
              </a:extLst>
            </p:cNvPr>
            <p:cNvGrpSpPr/>
            <p:nvPr/>
          </p:nvGrpSpPr>
          <p:grpSpPr>
            <a:xfrm>
              <a:off x="10463871" y="3224842"/>
              <a:ext cx="684874" cy="656770"/>
              <a:chOff x="10463871" y="3224842"/>
              <a:chExt cx="684874" cy="656770"/>
            </a:xfrm>
          </p:grpSpPr>
          <p:sp>
            <p:nvSpPr>
              <p:cNvPr id="136" name="Oval 135">
                <a:extLst>
                  <a:ext uri="{FF2B5EF4-FFF2-40B4-BE49-F238E27FC236}">
                    <a16:creationId xmlns:a16="http://schemas.microsoft.com/office/drawing/2014/main" id="{591ECF66-3479-4E72-9885-5A6A50799E9B}"/>
                  </a:ext>
                </a:extLst>
              </p:cNvPr>
              <p:cNvSpPr/>
              <p:nvPr/>
            </p:nvSpPr>
            <p:spPr bwMode="auto">
              <a:xfrm>
                <a:off x="10463871" y="3224842"/>
                <a:ext cx="684874" cy="656770"/>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latin typeface="+mj-lt"/>
                  <a:ea typeface="Segoe UI" pitchFamily="34" charset="0"/>
                  <a:cs typeface="Segoe UI" pitchFamily="34" charset="0"/>
                </a:endParaRPr>
              </a:p>
            </p:txBody>
          </p:sp>
          <p:pic>
            <p:nvPicPr>
              <p:cNvPr id="145" name="Graphic 144">
                <a:extLst>
                  <a:ext uri="{FF2B5EF4-FFF2-40B4-BE49-F238E27FC236}">
                    <a16:creationId xmlns:a16="http://schemas.microsoft.com/office/drawing/2014/main" id="{2E4F576C-9EA6-4DEB-B2C1-FB5077AA257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10589436" y="3331760"/>
                <a:ext cx="448454" cy="448454"/>
              </a:xfrm>
              <a:prstGeom prst="rect">
                <a:avLst/>
              </a:prstGeom>
            </p:spPr>
          </p:pic>
        </p:grpSp>
        <p:grpSp>
          <p:nvGrpSpPr>
            <p:cNvPr id="9" name="Group 8">
              <a:extLst>
                <a:ext uri="{FF2B5EF4-FFF2-40B4-BE49-F238E27FC236}">
                  <a16:creationId xmlns:a16="http://schemas.microsoft.com/office/drawing/2014/main" id="{BFF13699-CAC2-4E3B-90BC-C317D8C09C0B}"/>
                </a:ext>
              </a:extLst>
            </p:cNvPr>
            <p:cNvGrpSpPr/>
            <p:nvPr/>
          </p:nvGrpSpPr>
          <p:grpSpPr>
            <a:xfrm>
              <a:off x="9964312" y="4735375"/>
              <a:ext cx="475437" cy="453782"/>
              <a:chOff x="9964312" y="4735375"/>
              <a:chExt cx="475437" cy="453782"/>
            </a:xfrm>
          </p:grpSpPr>
          <p:pic>
            <p:nvPicPr>
              <p:cNvPr id="5" name="Graphic 4" descr="Database with solid fill">
                <a:extLst>
                  <a:ext uri="{FF2B5EF4-FFF2-40B4-BE49-F238E27FC236}">
                    <a16:creationId xmlns:a16="http://schemas.microsoft.com/office/drawing/2014/main" id="{A9A3DD8D-BD35-43BD-9AB4-53A8941C82D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64312" y="4749635"/>
                <a:ext cx="376686" cy="376686"/>
              </a:xfrm>
              <a:prstGeom prst="rect">
                <a:avLst/>
              </a:prstGeom>
            </p:spPr>
          </p:pic>
          <p:pic>
            <p:nvPicPr>
              <p:cNvPr id="7" name="Graphic 6" descr="Cloud with solid fill">
                <a:extLst>
                  <a:ext uri="{FF2B5EF4-FFF2-40B4-BE49-F238E27FC236}">
                    <a16:creationId xmlns:a16="http://schemas.microsoft.com/office/drawing/2014/main" id="{6586C1D1-B263-419F-BEAA-FB55CF87587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149112" y="4898520"/>
                <a:ext cx="290637" cy="290637"/>
              </a:xfrm>
              <a:prstGeom prst="rect">
                <a:avLst/>
              </a:prstGeom>
            </p:spPr>
          </p:pic>
          <p:pic>
            <p:nvPicPr>
              <p:cNvPr id="8" name="Graphic 7" descr="Gears with solid fill">
                <a:extLst>
                  <a:ext uri="{FF2B5EF4-FFF2-40B4-BE49-F238E27FC236}">
                    <a16:creationId xmlns:a16="http://schemas.microsoft.com/office/drawing/2014/main" id="{B8C41B86-BC43-4B06-B9A5-C171C542C2F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227559" y="4735375"/>
                <a:ext cx="203715" cy="203715"/>
              </a:xfrm>
              <a:prstGeom prst="rect">
                <a:avLst/>
              </a:prstGeom>
            </p:spPr>
          </p:pic>
        </p:grpSp>
        <p:pic>
          <p:nvPicPr>
            <p:cNvPr id="17" name="Graphic 1">
              <a:extLst>
                <a:ext uri="{FF2B5EF4-FFF2-40B4-BE49-F238E27FC236}">
                  <a16:creationId xmlns:a16="http://schemas.microsoft.com/office/drawing/2014/main" id="{E23C2272-3EB1-49F8-A8BC-5A1503B054B9}"/>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9045811" y="3415571"/>
              <a:ext cx="681716" cy="631219"/>
            </a:xfrm>
            <a:prstGeom prst="rect">
              <a:avLst/>
            </a:prstGeom>
          </p:spPr>
        </p:pic>
      </p:grpSp>
      <p:sp>
        <p:nvSpPr>
          <p:cNvPr id="10" name="Footer Placeholder 4">
            <a:extLst>
              <a:ext uri="{FF2B5EF4-FFF2-40B4-BE49-F238E27FC236}">
                <a16:creationId xmlns:a16="http://schemas.microsoft.com/office/drawing/2014/main" id="{D7E3C53C-145F-7BFA-7AB3-871552F6A258}"/>
              </a:ext>
              <a:ext uri="{C183D7F6-B498-43B3-948B-1728B52AA6E4}">
                <adec:decorative xmlns:adec="http://schemas.microsoft.com/office/drawing/2017/decorative" val="1"/>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2"/>
                </a:solidFill>
              </a:defRPr>
            </a:lvl1pPr>
          </a:lstStyle>
          <a:p>
            <a:pPr>
              <a:defRPr/>
            </a:pPr>
            <a:r>
              <a:rPr lang="en-US"/>
              <a:t>Microsoft Confidential</a:t>
            </a:r>
          </a:p>
        </p:txBody>
      </p:sp>
    </p:spTree>
    <p:extLst>
      <p:ext uri="{BB962C8B-B14F-4D97-AF65-F5344CB8AC3E}">
        <p14:creationId xmlns:p14="http://schemas.microsoft.com/office/powerpoint/2010/main" val="25398753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B036E-ECED-4AC0-B732-AC24DFC95C42}"/>
              </a:ext>
            </a:extLst>
          </p:cNvPr>
          <p:cNvSpPr>
            <a:spLocks noGrp="1"/>
          </p:cNvSpPr>
          <p:nvPr>
            <p:ph type="title"/>
          </p:nvPr>
        </p:nvSpPr>
        <p:spPr>
          <a:xfrm>
            <a:off x="516803" y="570096"/>
            <a:ext cx="11018520" cy="553998"/>
          </a:xfrm>
        </p:spPr>
        <p:txBody>
          <a:bodyPr/>
          <a:lstStyle/>
          <a:p>
            <a:r>
              <a:rPr lang="en-GB" dirty="0">
                <a:cs typeface="Segoe UI"/>
              </a:rPr>
              <a:t>What is Dataverse for Teams?</a:t>
            </a:r>
            <a:endParaRPr lang="en-GB" dirty="0"/>
          </a:p>
        </p:txBody>
      </p:sp>
      <p:sp>
        <p:nvSpPr>
          <p:cNvPr id="3" name="TextBox 2">
            <a:extLst>
              <a:ext uri="{FF2B5EF4-FFF2-40B4-BE49-F238E27FC236}">
                <a16:creationId xmlns:a16="http://schemas.microsoft.com/office/drawing/2014/main" id="{F5740F5F-F1E0-48C2-B384-EC42F00BA25B}"/>
              </a:ext>
            </a:extLst>
          </p:cNvPr>
          <p:cNvSpPr txBox="1"/>
          <p:nvPr/>
        </p:nvSpPr>
        <p:spPr>
          <a:xfrm>
            <a:off x="585969" y="1559378"/>
            <a:ext cx="5752773" cy="3046988"/>
          </a:xfrm>
          <a:prstGeom prst="rect">
            <a:avLst/>
          </a:prstGeom>
          <a:noFill/>
        </p:spPr>
        <p:txBody>
          <a:bodyPr wrap="square">
            <a:spAutoFit/>
          </a:bodyPr>
          <a:lstStyle/>
          <a:p>
            <a:r>
              <a:rPr lang="en-GB" sz="2400" dirty="0">
                <a:solidFill>
                  <a:schemeClr val="tx1">
                    <a:lumMod val="85000"/>
                    <a:lumOff val="15000"/>
                  </a:schemeClr>
                </a:solidFill>
                <a:cs typeface="Segoe UI"/>
              </a:rPr>
              <a:t>A new built-in low-code data platform for Microsoft Teams</a:t>
            </a:r>
          </a:p>
          <a:p>
            <a:endParaRPr lang="en-GB" sz="2400" dirty="0">
              <a:solidFill>
                <a:schemeClr val="tx1">
                  <a:lumMod val="85000"/>
                  <a:lumOff val="15000"/>
                </a:schemeClr>
              </a:solidFill>
              <a:cs typeface="Segoe UI"/>
            </a:endParaRPr>
          </a:p>
          <a:p>
            <a:r>
              <a:rPr lang="en-GB" sz="2400" dirty="0">
                <a:solidFill>
                  <a:schemeClr val="tx1">
                    <a:lumMod val="85000"/>
                    <a:lumOff val="15000"/>
                  </a:schemeClr>
                </a:solidFill>
                <a:cs typeface="Segoe UI"/>
              </a:rPr>
              <a:t>Subset of Dataverse capabilities</a:t>
            </a:r>
          </a:p>
          <a:p>
            <a:endParaRPr lang="en-GB" sz="2400" dirty="0">
              <a:solidFill>
                <a:schemeClr val="tx1">
                  <a:lumMod val="85000"/>
                  <a:lumOff val="15000"/>
                </a:schemeClr>
              </a:solidFill>
              <a:cs typeface="Segoe UI"/>
            </a:endParaRPr>
          </a:p>
          <a:p>
            <a:r>
              <a:rPr lang="en-GB" sz="2400" dirty="0">
                <a:solidFill>
                  <a:schemeClr val="tx1">
                    <a:lumMod val="85000"/>
                    <a:lumOff val="15000"/>
                  </a:schemeClr>
                </a:solidFill>
                <a:cs typeface="Segoe UI"/>
              </a:rPr>
              <a:t>Allows building of apps, automation, chatbots </a:t>
            </a:r>
            <a:r>
              <a:rPr lang="en-GB" sz="2400" b="1" dirty="0">
                <a:solidFill>
                  <a:schemeClr val="tx1">
                    <a:lumMod val="85000"/>
                    <a:lumOff val="15000"/>
                  </a:schemeClr>
                </a:solidFill>
              </a:rPr>
              <a:t>within</a:t>
            </a:r>
            <a:r>
              <a:rPr lang="en-GB" sz="2400" dirty="0">
                <a:solidFill>
                  <a:schemeClr val="tx1">
                    <a:lumMod val="85000"/>
                    <a:lumOff val="15000"/>
                  </a:schemeClr>
                </a:solidFill>
              </a:rPr>
              <a:t> Microsoft Teams</a:t>
            </a:r>
          </a:p>
          <a:p>
            <a:endParaRPr lang="en-GB" sz="2400" dirty="0">
              <a:solidFill>
                <a:schemeClr val="tx1">
                  <a:lumMod val="85000"/>
                  <a:lumOff val="15000"/>
                </a:schemeClr>
              </a:solidFill>
            </a:endParaRPr>
          </a:p>
        </p:txBody>
      </p:sp>
      <p:grpSp>
        <p:nvGrpSpPr>
          <p:cNvPr id="4" name="Group 3" descr="Diagram show Dataverse for Teams environment connected to Team. Dataverse for Teams environment hosts Dataverse tables, Apps, Flows, Bots, custom data and data connectors">
            <a:extLst>
              <a:ext uri="{FF2B5EF4-FFF2-40B4-BE49-F238E27FC236}">
                <a16:creationId xmlns:a16="http://schemas.microsoft.com/office/drawing/2014/main" id="{BF492C93-BB7D-4979-AC09-013D187E7C05}"/>
              </a:ext>
            </a:extLst>
          </p:cNvPr>
          <p:cNvGrpSpPr/>
          <p:nvPr/>
        </p:nvGrpSpPr>
        <p:grpSpPr>
          <a:xfrm>
            <a:off x="7388189" y="467071"/>
            <a:ext cx="4483619" cy="5090359"/>
            <a:chOff x="7388189" y="467071"/>
            <a:chExt cx="4483619" cy="5090359"/>
          </a:xfrm>
        </p:grpSpPr>
        <p:grpSp>
          <p:nvGrpSpPr>
            <p:cNvPr id="15" name="Group 14">
              <a:extLst>
                <a:ext uri="{FF2B5EF4-FFF2-40B4-BE49-F238E27FC236}">
                  <a16:creationId xmlns:a16="http://schemas.microsoft.com/office/drawing/2014/main" id="{B7915D84-9FA7-4C8D-AAB8-203E27878D2C}"/>
                </a:ext>
              </a:extLst>
            </p:cNvPr>
            <p:cNvGrpSpPr/>
            <p:nvPr/>
          </p:nvGrpSpPr>
          <p:grpSpPr>
            <a:xfrm>
              <a:off x="7949838" y="1524877"/>
              <a:ext cx="2884323" cy="3672448"/>
              <a:chOff x="7949838" y="1524877"/>
              <a:chExt cx="2884323" cy="3672448"/>
            </a:xfrm>
            <a:effectLst>
              <a:outerShdw blurRad="50800" dist="38100" dir="2700000" algn="tl" rotWithShape="0">
                <a:prstClr val="black">
                  <a:alpha val="40000"/>
                </a:prstClr>
              </a:outerShdw>
            </a:effectLst>
          </p:grpSpPr>
          <p:sp>
            <p:nvSpPr>
              <p:cNvPr id="27" name="Oval 26">
                <a:extLst>
                  <a:ext uri="{FF2B5EF4-FFF2-40B4-BE49-F238E27FC236}">
                    <a16:creationId xmlns:a16="http://schemas.microsoft.com/office/drawing/2014/main" id="{21B44C88-A690-4CBB-A641-E054ADC5062D}"/>
                  </a:ext>
                </a:extLst>
              </p:cNvPr>
              <p:cNvSpPr/>
              <p:nvPr/>
            </p:nvSpPr>
            <p:spPr bwMode="auto">
              <a:xfrm>
                <a:off x="7949838" y="2313002"/>
                <a:ext cx="2884323" cy="28843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bg2">
                      <a:lumMod val="25000"/>
                    </a:schemeClr>
                  </a:solidFill>
                  <a:latin typeface="+mj-lt"/>
                  <a:ea typeface="Segoe UI" pitchFamily="34" charset="0"/>
                  <a:cs typeface="Segoe UI" pitchFamily="34" charset="0"/>
                </a:endParaRPr>
              </a:p>
            </p:txBody>
          </p:sp>
          <p:sp>
            <p:nvSpPr>
              <p:cNvPr id="12" name="Arrow: Up 11">
                <a:extLst>
                  <a:ext uri="{FF2B5EF4-FFF2-40B4-BE49-F238E27FC236}">
                    <a16:creationId xmlns:a16="http://schemas.microsoft.com/office/drawing/2014/main" id="{D916BBCA-F50F-4A3B-B548-E88CA276675B}"/>
                  </a:ext>
                </a:extLst>
              </p:cNvPr>
              <p:cNvSpPr/>
              <p:nvPr/>
            </p:nvSpPr>
            <p:spPr bwMode="auto">
              <a:xfrm>
                <a:off x="9017070" y="1524877"/>
                <a:ext cx="778162" cy="841834"/>
              </a:xfrm>
              <a:prstGeom prst="up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bg2">
                      <a:lumMod val="25000"/>
                    </a:schemeClr>
                  </a:solidFill>
                  <a:latin typeface="+mj-lt"/>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FD5D696C-B92C-4618-840E-E09070CDFC51}"/>
                </a:ext>
              </a:extLst>
            </p:cNvPr>
            <p:cNvGrpSpPr/>
            <p:nvPr/>
          </p:nvGrpSpPr>
          <p:grpSpPr>
            <a:xfrm>
              <a:off x="8043674" y="2952120"/>
              <a:ext cx="684874" cy="656770"/>
              <a:chOff x="542193" y="3810450"/>
              <a:chExt cx="914400" cy="914400"/>
            </a:xfrm>
          </p:grpSpPr>
          <p:sp>
            <p:nvSpPr>
              <p:cNvPr id="31" name="Oval 30">
                <a:extLst>
                  <a:ext uri="{FF2B5EF4-FFF2-40B4-BE49-F238E27FC236}">
                    <a16:creationId xmlns:a16="http://schemas.microsoft.com/office/drawing/2014/main" id="{84FA3031-D9CD-4C92-AF98-57928E9F5C3B}"/>
                  </a:ext>
                </a:extLst>
              </p:cNvPr>
              <p:cNvSpPr/>
              <p:nvPr/>
            </p:nvSpPr>
            <p:spPr bwMode="auto">
              <a:xfrm>
                <a:off x="542193" y="3810450"/>
                <a:ext cx="914400" cy="914400"/>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bg2">
                      <a:lumMod val="25000"/>
                    </a:schemeClr>
                  </a:solidFill>
                  <a:latin typeface="+mj-lt"/>
                  <a:ea typeface="Segoe UI" pitchFamily="34" charset="0"/>
                  <a:cs typeface="Segoe UI" pitchFamily="34" charset="0"/>
                </a:endParaRPr>
              </a:p>
            </p:txBody>
          </p:sp>
          <p:pic>
            <p:nvPicPr>
              <p:cNvPr id="32" name="Picture 31">
                <a:extLst>
                  <a:ext uri="{FF2B5EF4-FFF2-40B4-BE49-F238E27FC236}">
                    <a16:creationId xmlns:a16="http://schemas.microsoft.com/office/drawing/2014/main" id="{F54E8E32-EF93-45D9-A5E3-28EEF8B56E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01" y="3994445"/>
                <a:ext cx="555237" cy="555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478C57E3-2650-4D5F-A654-841495BF023C}"/>
                </a:ext>
              </a:extLst>
            </p:cNvPr>
            <p:cNvGrpSpPr/>
            <p:nvPr/>
          </p:nvGrpSpPr>
          <p:grpSpPr>
            <a:xfrm>
              <a:off x="8648406" y="2397998"/>
              <a:ext cx="684874" cy="684874"/>
              <a:chOff x="547333" y="4981031"/>
              <a:chExt cx="914400" cy="914400"/>
            </a:xfrm>
          </p:grpSpPr>
          <p:sp>
            <p:nvSpPr>
              <p:cNvPr id="34" name="Oval 33">
                <a:extLst>
                  <a:ext uri="{FF2B5EF4-FFF2-40B4-BE49-F238E27FC236}">
                    <a16:creationId xmlns:a16="http://schemas.microsoft.com/office/drawing/2014/main" id="{8527DD2B-FA5F-4377-8366-E6A24287E40F}"/>
                  </a:ext>
                </a:extLst>
              </p:cNvPr>
              <p:cNvSpPr/>
              <p:nvPr/>
            </p:nvSpPr>
            <p:spPr bwMode="auto">
              <a:xfrm>
                <a:off x="547333" y="4981031"/>
                <a:ext cx="914400" cy="914400"/>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bg2">
                      <a:lumMod val="25000"/>
                    </a:schemeClr>
                  </a:solidFill>
                  <a:latin typeface="+mj-lt"/>
                  <a:ea typeface="Segoe UI" pitchFamily="34" charset="0"/>
                  <a:cs typeface="Segoe UI" pitchFamily="34" charset="0"/>
                </a:endParaRPr>
              </a:p>
            </p:txBody>
          </p:sp>
          <p:pic>
            <p:nvPicPr>
              <p:cNvPr id="35" name="Picture 2">
                <a:extLst>
                  <a:ext uri="{FF2B5EF4-FFF2-40B4-BE49-F238E27FC236}">
                    <a16:creationId xmlns:a16="http://schemas.microsoft.com/office/drawing/2014/main" id="{4FB4AA82-6CFB-4854-A5A3-CD0E05D1E0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639" y="5174848"/>
                <a:ext cx="526656" cy="5266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a:extLst>
                <a:ext uri="{FF2B5EF4-FFF2-40B4-BE49-F238E27FC236}">
                  <a16:creationId xmlns:a16="http://schemas.microsoft.com/office/drawing/2014/main" id="{33B33E57-266C-47F3-A36C-5537E9FC54AD}"/>
                </a:ext>
              </a:extLst>
            </p:cNvPr>
            <p:cNvGrpSpPr/>
            <p:nvPr/>
          </p:nvGrpSpPr>
          <p:grpSpPr>
            <a:xfrm>
              <a:off x="9456294" y="2397746"/>
              <a:ext cx="657408" cy="657408"/>
              <a:chOff x="6952384" y="4631042"/>
              <a:chExt cx="914400" cy="914400"/>
            </a:xfrm>
          </p:grpSpPr>
          <p:sp>
            <p:nvSpPr>
              <p:cNvPr id="37" name="Oval 36">
                <a:extLst>
                  <a:ext uri="{FF2B5EF4-FFF2-40B4-BE49-F238E27FC236}">
                    <a16:creationId xmlns:a16="http://schemas.microsoft.com/office/drawing/2014/main" id="{88636261-841E-4529-BE6F-82BB8F8E24AC}"/>
                  </a:ext>
                </a:extLst>
              </p:cNvPr>
              <p:cNvSpPr/>
              <p:nvPr/>
            </p:nvSpPr>
            <p:spPr bwMode="auto">
              <a:xfrm>
                <a:off x="6952384" y="4631042"/>
                <a:ext cx="914400" cy="914400"/>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bg2">
                      <a:lumMod val="25000"/>
                    </a:schemeClr>
                  </a:solidFill>
                  <a:latin typeface="+mj-lt"/>
                  <a:ea typeface="Segoe UI" pitchFamily="34" charset="0"/>
                  <a:cs typeface="Segoe UI" pitchFamily="34" charset="0"/>
                </a:endParaRPr>
              </a:p>
            </p:txBody>
          </p:sp>
          <p:pic>
            <p:nvPicPr>
              <p:cNvPr id="38" name="Picture 2">
                <a:extLst>
                  <a:ext uri="{FF2B5EF4-FFF2-40B4-BE49-F238E27FC236}">
                    <a16:creationId xmlns:a16="http://schemas.microsoft.com/office/drawing/2014/main" id="{70102B98-81C7-4406-BE0F-46D9D7C85A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1272" y="4816214"/>
                <a:ext cx="566024" cy="566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EE62029D-1270-4C21-934E-180D588DB48E}"/>
                </a:ext>
              </a:extLst>
            </p:cNvPr>
            <p:cNvGrpSpPr/>
            <p:nvPr/>
          </p:nvGrpSpPr>
          <p:grpSpPr>
            <a:xfrm>
              <a:off x="9579512" y="4405169"/>
              <a:ext cx="657409" cy="657409"/>
              <a:chOff x="542193" y="2639869"/>
              <a:chExt cx="914400" cy="914400"/>
            </a:xfrm>
            <a:effectLst>
              <a:outerShdw blurRad="50800" dist="38100" dir="2700000" algn="tl" rotWithShape="0">
                <a:prstClr val="black">
                  <a:alpha val="40000"/>
                </a:prstClr>
              </a:outerShdw>
            </a:effectLst>
          </p:grpSpPr>
          <p:sp>
            <p:nvSpPr>
              <p:cNvPr id="40" name="Oval 39">
                <a:extLst>
                  <a:ext uri="{FF2B5EF4-FFF2-40B4-BE49-F238E27FC236}">
                    <a16:creationId xmlns:a16="http://schemas.microsoft.com/office/drawing/2014/main" id="{CFA3001F-08C4-457A-BFB3-470AC3A8657C}"/>
                  </a:ext>
                </a:extLst>
              </p:cNvPr>
              <p:cNvSpPr/>
              <p:nvPr/>
            </p:nvSpPr>
            <p:spPr bwMode="auto">
              <a:xfrm>
                <a:off x="542193" y="2639869"/>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bg2">
                      <a:lumMod val="25000"/>
                    </a:schemeClr>
                  </a:solidFill>
                  <a:latin typeface="+mj-lt"/>
                  <a:ea typeface="Segoe UI" pitchFamily="34" charset="0"/>
                  <a:cs typeface="Segoe UI" pitchFamily="34" charset="0"/>
                </a:endParaRPr>
              </a:p>
            </p:txBody>
          </p:sp>
          <p:pic>
            <p:nvPicPr>
              <p:cNvPr id="41" name="Graphic 40" descr="Table with solid fill">
                <a:extLst>
                  <a:ext uri="{FF2B5EF4-FFF2-40B4-BE49-F238E27FC236}">
                    <a16:creationId xmlns:a16="http://schemas.microsoft.com/office/drawing/2014/main" id="{EFEA1BEE-D16C-42F5-B332-8497A23B07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0269" y="2757854"/>
                <a:ext cx="539262" cy="539262"/>
              </a:xfrm>
              <a:prstGeom prst="rect">
                <a:avLst/>
              </a:prstGeom>
            </p:spPr>
          </p:pic>
          <p:grpSp>
            <p:nvGrpSpPr>
              <p:cNvPr id="42" name="Group 41">
                <a:extLst>
                  <a:ext uri="{FF2B5EF4-FFF2-40B4-BE49-F238E27FC236}">
                    <a16:creationId xmlns:a16="http://schemas.microsoft.com/office/drawing/2014/main" id="{27C55FF5-D388-4593-9409-50ADD39D48EF}"/>
                  </a:ext>
                </a:extLst>
              </p:cNvPr>
              <p:cNvGrpSpPr/>
              <p:nvPr/>
            </p:nvGrpSpPr>
            <p:grpSpPr>
              <a:xfrm>
                <a:off x="789688" y="2896050"/>
                <a:ext cx="539262" cy="561064"/>
                <a:chOff x="2344618" y="3073624"/>
                <a:chExt cx="457200" cy="457200"/>
              </a:xfrm>
            </p:grpSpPr>
            <p:sp>
              <p:nvSpPr>
                <p:cNvPr id="43" name="Rectangle 42">
                  <a:extLst>
                    <a:ext uri="{FF2B5EF4-FFF2-40B4-BE49-F238E27FC236}">
                      <a16:creationId xmlns:a16="http://schemas.microsoft.com/office/drawing/2014/main" id="{0690A72F-F41C-4E57-8931-8C298A7B9947}"/>
                    </a:ext>
                  </a:extLst>
                </p:cNvPr>
                <p:cNvSpPr/>
                <p:nvPr/>
              </p:nvSpPr>
              <p:spPr bwMode="auto">
                <a:xfrm>
                  <a:off x="2399323" y="3180862"/>
                  <a:ext cx="336062" cy="2325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bg2">
                        <a:lumMod val="25000"/>
                      </a:schemeClr>
                    </a:solidFill>
                    <a:latin typeface="+mj-lt"/>
                    <a:ea typeface="Segoe UI" pitchFamily="34" charset="0"/>
                    <a:cs typeface="Segoe UI" pitchFamily="34" charset="0"/>
                  </a:endParaRPr>
                </a:p>
              </p:txBody>
            </p:sp>
            <p:pic>
              <p:nvPicPr>
                <p:cNvPr id="44" name="Graphic 43" descr="Table with solid fill">
                  <a:extLst>
                    <a:ext uri="{FF2B5EF4-FFF2-40B4-BE49-F238E27FC236}">
                      <a16:creationId xmlns:a16="http://schemas.microsoft.com/office/drawing/2014/main" id="{92DC7612-5BD2-4AD6-A4AC-47A1619A8F25}"/>
                    </a:ext>
                  </a:extLst>
                </p:cNvPr>
                <p:cNvPicPr>
                  <a:picLocks noChangeAspect="1"/>
                </p:cNvPicPr>
                <p:nvPr/>
              </p:nvPicPr>
              <p:blipFill>
                <a:blip r:embed="rId8">
                  <a:alphaModFix/>
                  <a:extLst>
                    <a:ext uri="{96DAC541-7B7A-43D3-8B79-37D633B846F1}">
                      <asvg:svgBlip xmlns:asvg="http://schemas.microsoft.com/office/drawing/2016/SVG/main" r:embed="rId9"/>
                    </a:ext>
                  </a:extLst>
                </a:blip>
                <a:stretch>
                  <a:fillRect/>
                </a:stretch>
              </p:blipFill>
              <p:spPr>
                <a:xfrm>
                  <a:off x="2344618" y="3073624"/>
                  <a:ext cx="457200" cy="457200"/>
                </a:xfrm>
                <a:prstGeom prst="rect">
                  <a:avLst/>
                </a:prstGeom>
              </p:spPr>
            </p:pic>
          </p:grpSp>
        </p:grpSp>
        <p:sp>
          <p:nvSpPr>
            <p:cNvPr id="50" name="TextBox 49">
              <a:extLst>
                <a:ext uri="{FF2B5EF4-FFF2-40B4-BE49-F238E27FC236}">
                  <a16:creationId xmlns:a16="http://schemas.microsoft.com/office/drawing/2014/main" id="{ED48BEED-90DE-402E-9789-6EA40165CD54}"/>
                </a:ext>
              </a:extLst>
            </p:cNvPr>
            <p:cNvSpPr txBox="1"/>
            <p:nvPr/>
          </p:nvSpPr>
          <p:spPr>
            <a:xfrm>
              <a:off x="7388189" y="3082872"/>
              <a:ext cx="589905" cy="307777"/>
            </a:xfrm>
            <a:prstGeom prst="rect">
              <a:avLst/>
            </a:prstGeom>
            <a:noFill/>
          </p:spPr>
          <p:txBody>
            <a:bodyPr wrap="none" lIns="0" tIns="0" rIns="0" bIns="0" rtlCol="0">
              <a:spAutoFit/>
            </a:bodyPr>
            <a:lstStyle/>
            <a:p>
              <a:pPr algn="l"/>
              <a:r>
                <a:rPr lang="en-US" sz="2000">
                  <a:solidFill>
                    <a:schemeClr val="bg2">
                      <a:lumMod val="25000"/>
                    </a:schemeClr>
                  </a:solidFill>
                  <a:latin typeface="+mj-lt"/>
                </a:rPr>
                <a:t>Apps</a:t>
              </a:r>
              <a:endParaRPr lang="en-GB" sz="2000" err="1">
                <a:solidFill>
                  <a:schemeClr val="bg2">
                    <a:lumMod val="25000"/>
                  </a:schemeClr>
                </a:solidFill>
                <a:latin typeface="+mj-lt"/>
              </a:endParaRPr>
            </a:p>
          </p:txBody>
        </p:sp>
        <p:sp>
          <p:nvSpPr>
            <p:cNvPr id="51" name="TextBox 50">
              <a:extLst>
                <a:ext uri="{FF2B5EF4-FFF2-40B4-BE49-F238E27FC236}">
                  <a16:creationId xmlns:a16="http://schemas.microsoft.com/office/drawing/2014/main" id="{C20DBC4C-197F-4366-AF63-57394CC086CC}"/>
                </a:ext>
              </a:extLst>
            </p:cNvPr>
            <p:cNvSpPr txBox="1"/>
            <p:nvPr/>
          </p:nvSpPr>
          <p:spPr>
            <a:xfrm>
              <a:off x="8383883" y="2059457"/>
              <a:ext cx="654025" cy="307777"/>
            </a:xfrm>
            <a:prstGeom prst="rect">
              <a:avLst/>
            </a:prstGeom>
            <a:noFill/>
          </p:spPr>
          <p:txBody>
            <a:bodyPr wrap="none" lIns="0" tIns="0" rIns="0" bIns="0" rtlCol="0">
              <a:spAutoFit/>
            </a:bodyPr>
            <a:lstStyle/>
            <a:p>
              <a:pPr algn="l"/>
              <a:r>
                <a:rPr lang="en-US" sz="2000">
                  <a:solidFill>
                    <a:schemeClr val="bg2">
                      <a:lumMod val="25000"/>
                    </a:schemeClr>
                  </a:solidFill>
                  <a:latin typeface="+mj-lt"/>
                </a:rPr>
                <a:t>Flows</a:t>
              </a:r>
              <a:endParaRPr lang="en-GB" sz="2000" err="1">
                <a:solidFill>
                  <a:schemeClr val="bg2">
                    <a:lumMod val="25000"/>
                  </a:schemeClr>
                </a:solidFill>
                <a:latin typeface="+mj-lt"/>
              </a:endParaRPr>
            </a:p>
          </p:txBody>
        </p:sp>
        <p:sp>
          <p:nvSpPr>
            <p:cNvPr id="52" name="TextBox 51">
              <a:extLst>
                <a:ext uri="{FF2B5EF4-FFF2-40B4-BE49-F238E27FC236}">
                  <a16:creationId xmlns:a16="http://schemas.microsoft.com/office/drawing/2014/main" id="{BE36D51A-4746-4E49-B856-10C4588E43A1}"/>
                </a:ext>
              </a:extLst>
            </p:cNvPr>
            <p:cNvSpPr txBox="1"/>
            <p:nvPr/>
          </p:nvSpPr>
          <p:spPr>
            <a:xfrm>
              <a:off x="9841955" y="2053436"/>
              <a:ext cx="512961" cy="307777"/>
            </a:xfrm>
            <a:prstGeom prst="rect">
              <a:avLst/>
            </a:prstGeom>
            <a:noFill/>
          </p:spPr>
          <p:txBody>
            <a:bodyPr wrap="none" lIns="0" tIns="0" rIns="0" bIns="0" rtlCol="0">
              <a:spAutoFit/>
            </a:bodyPr>
            <a:lstStyle/>
            <a:p>
              <a:pPr algn="l"/>
              <a:r>
                <a:rPr lang="en-US" sz="2000">
                  <a:solidFill>
                    <a:schemeClr val="bg2">
                      <a:lumMod val="25000"/>
                    </a:schemeClr>
                  </a:solidFill>
                  <a:latin typeface="+mj-lt"/>
                </a:rPr>
                <a:t>Bots</a:t>
              </a:r>
              <a:endParaRPr lang="en-GB" sz="2000" err="1">
                <a:solidFill>
                  <a:schemeClr val="bg2">
                    <a:lumMod val="25000"/>
                  </a:schemeClr>
                </a:solidFill>
                <a:latin typeface="+mj-lt"/>
              </a:endParaRPr>
            </a:p>
          </p:txBody>
        </p:sp>
        <p:grpSp>
          <p:nvGrpSpPr>
            <p:cNvPr id="61" name="Group 60">
              <a:extLst>
                <a:ext uri="{FF2B5EF4-FFF2-40B4-BE49-F238E27FC236}">
                  <a16:creationId xmlns:a16="http://schemas.microsoft.com/office/drawing/2014/main" id="{73E24C67-3DAC-40FD-96B7-2563F1140328}"/>
                </a:ext>
              </a:extLst>
            </p:cNvPr>
            <p:cNvGrpSpPr/>
            <p:nvPr/>
          </p:nvGrpSpPr>
          <p:grpSpPr>
            <a:xfrm>
              <a:off x="8511835" y="4404097"/>
              <a:ext cx="657409" cy="657409"/>
              <a:chOff x="6391211" y="5928337"/>
              <a:chExt cx="657409" cy="657409"/>
            </a:xfrm>
          </p:grpSpPr>
          <p:sp>
            <p:nvSpPr>
              <p:cNvPr id="62" name="Oval 61">
                <a:extLst>
                  <a:ext uri="{FF2B5EF4-FFF2-40B4-BE49-F238E27FC236}">
                    <a16:creationId xmlns:a16="http://schemas.microsoft.com/office/drawing/2014/main" id="{41B798E7-FBE3-4215-9314-9D74814FAD96}"/>
                  </a:ext>
                </a:extLst>
              </p:cNvPr>
              <p:cNvSpPr/>
              <p:nvPr/>
            </p:nvSpPr>
            <p:spPr bwMode="auto">
              <a:xfrm>
                <a:off x="6391211" y="5928337"/>
                <a:ext cx="657409" cy="657409"/>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bg2">
                      <a:lumMod val="25000"/>
                    </a:schemeClr>
                  </a:solidFill>
                  <a:latin typeface="+mj-lt"/>
                  <a:ea typeface="Segoe UI" pitchFamily="34" charset="0"/>
                  <a:cs typeface="Segoe UI" pitchFamily="34" charset="0"/>
                </a:endParaRPr>
              </a:p>
            </p:txBody>
          </p:sp>
          <p:pic>
            <p:nvPicPr>
              <p:cNvPr id="63" name="Picture 62">
                <a:extLst>
                  <a:ext uri="{FF2B5EF4-FFF2-40B4-BE49-F238E27FC236}">
                    <a16:creationId xmlns:a16="http://schemas.microsoft.com/office/drawing/2014/main" id="{44974601-60AC-43C4-86E3-64EF94DFC99A}"/>
                  </a:ext>
                </a:extLst>
              </p:cNvPr>
              <p:cNvPicPr>
                <a:picLocks noChangeAspect="1"/>
              </p:cNvPicPr>
              <p:nvPr/>
            </p:nvPicPr>
            <p:blipFill>
              <a:blip r:embed="rId10"/>
              <a:stretch>
                <a:fillRect/>
              </a:stretch>
            </p:blipFill>
            <p:spPr>
              <a:xfrm>
                <a:off x="6551194" y="6061778"/>
                <a:ext cx="352425" cy="390525"/>
              </a:xfrm>
              <a:prstGeom prst="rect">
                <a:avLst/>
              </a:prstGeom>
            </p:spPr>
          </p:pic>
        </p:grpSp>
        <p:grpSp>
          <p:nvGrpSpPr>
            <p:cNvPr id="67" name="Group 66">
              <a:extLst>
                <a:ext uri="{FF2B5EF4-FFF2-40B4-BE49-F238E27FC236}">
                  <a16:creationId xmlns:a16="http://schemas.microsoft.com/office/drawing/2014/main" id="{81744223-F3DA-4641-B1A0-497EF826D8ED}"/>
                </a:ext>
              </a:extLst>
            </p:cNvPr>
            <p:cNvGrpSpPr/>
            <p:nvPr/>
          </p:nvGrpSpPr>
          <p:grpSpPr>
            <a:xfrm>
              <a:off x="10047079" y="2943481"/>
              <a:ext cx="657518" cy="657518"/>
              <a:chOff x="542193" y="2711986"/>
              <a:chExt cx="914400" cy="914400"/>
            </a:xfrm>
          </p:grpSpPr>
          <p:sp>
            <p:nvSpPr>
              <p:cNvPr id="68" name="Oval 67">
                <a:extLst>
                  <a:ext uri="{FF2B5EF4-FFF2-40B4-BE49-F238E27FC236}">
                    <a16:creationId xmlns:a16="http://schemas.microsoft.com/office/drawing/2014/main" id="{0A33E942-6B55-4785-BD5B-49C6E34D7AAF}"/>
                  </a:ext>
                </a:extLst>
              </p:cNvPr>
              <p:cNvSpPr/>
              <p:nvPr/>
            </p:nvSpPr>
            <p:spPr bwMode="auto">
              <a:xfrm>
                <a:off x="542193" y="2711986"/>
                <a:ext cx="914400" cy="914400"/>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bg2">
                      <a:lumMod val="25000"/>
                    </a:schemeClr>
                  </a:solidFill>
                  <a:latin typeface="+mj-lt"/>
                  <a:ea typeface="Segoe UI" pitchFamily="34" charset="0"/>
                  <a:cs typeface="Segoe UI" pitchFamily="34" charset="0"/>
                </a:endParaRPr>
              </a:p>
            </p:txBody>
          </p:sp>
          <p:pic>
            <p:nvPicPr>
              <p:cNvPr id="69" name="Picture 2">
                <a:extLst>
                  <a:ext uri="{FF2B5EF4-FFF2-40B4-BE49-F238E27FC236}">
                    <a16:creationId xmlns:a16="http://schemas.microsoft.com/office/drawing/2014/main" id="{948CA883-2F3D-4DD4-BD81-A151EB5CEFD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3266" y="2881579"/>
                <a:ext cx="547422" cy="547421"/>
              </a:xfrm>
              <a:prstGeom prst="rect">
                <a:avLst/>
              </a:prstGeom>
              <a:noFill/>
              <a:extLst>
                <a:ext uri="{909E8E84-426E-40DD-AFC4-6F175D3DCCD1}">
                  <a14:hiddenFill xmlns:a14="http://schemas.microsoft.com/office/drawing/2010/main">
                    <a:solidFill>
                      <a:srgbClr val="FFFFFF"/>
                    </a:solidFill>
                  </a14:hiddenFill>
                </a:ext>
              </a:extLst>
            </p:spPr>
          </p:pic>
        </p:grpSp>
        <p:sp>
          <p:nvSpPr>
            <p:cNvPr id="70" name="TextBox 69">
              <a:extLst>
                <a:ext uri="{FF2B5EF4-FFF2-40B4-BE49-F238E27FC236}">
                  <a16:creationId xmlns:a16="http://schemas.microsoft.com/office/drawing/2014/main" id="{F9E6E353-EF5B-4A6D-9152-B9D20EB5D4F2}"/>
                </a:ext>
              </a:extLst>
            </p:cNvPr>
            <p:cNvSpPr txBox="1"/>
            <p:nvPr/>
          </p:nvSpPr>
          <p:spPr>
            <a:xfrm>
              <a:off x="10827611" y="3118351"/>
              <a:ext cx="1044197" cy="307777"/>
            </a:xfrm>
            <a:prstGeom prst="rect">
              <a:avLst/>
            </a:prstGeom>
            <a:noFill/>
          </p:spPr>
          <p:txBody>
            <a:bodyPr wrap="none" lIns="0" tIns="0" rIns="0" bIns="0" rtlCol="0">
              <a:spAutoFit/>
            </a:bodyPr>
            <a:lstStyle/>
            <a:p>
              <a:pPr algn="l"/>
              <a:r>
                <a:rPr lang="en-US" sz="2000">
                  <a:solidFill>
                    <a:schemeClr val="bg2">
                      <a:lumMod val="25000"/>
                    </a:schemeClr>
                  </a:solidFill>
                  <a:latin typeface="+mj-lt"/>
                </a:rPr>
                <a:t>Analytics</a:t>
              </a:r>
              <a:endParaRPr lang="en-GB" sz="2000" err="1">
                <a:solidFill>
                  <a:schemeClr val="bg2">
                    <a:lumMod val="25000"/>
                  </a:schemeClr>
                </a:solidFill>
                <a:latin typeface="+mj-lt"/>
              </a:endParaRPr>
            </a:p>
          </p:txBody>
        </p:sp>
        <p:sp>
          <p:nvSpPr>
            <p:cNvPr id="72" name="TextBox 71">
              <a:extLst>
                <a:ext uri="{FF2B5EF4-FFF2-40B4-BE49-F238E27FC236}">
                  <a16:creationId xmlns:a16="http://schemas.microsoft.com/office/drawing/2014/main" id="{A7A6B73F-F60C-4389-8757-0CE8C49BDFB3}"/>
                </a:ext>
              </a:extLst>
            </p:cNvPr>
            <p:cNvSpPr txBox="1"/>
            <p:nvPr/>
          </p:nvSpPr>
          <p:spPr>
            <a:xfrm>
              <a:off x="7829213" y="4940812"/>
              <a:ext cx="1402628" cy="615553"/>
            </a:xfrm>
            <a:prstGeom prst="rect">
              <a:avLst/>
            </a:prstGeom>
            <a:noFill/>
          </p:spPr>
          <p:txBody>
            <a:bodyPr wrap="none" lIns="0" tIns="0" rIns="0" bIns="0" rtlCol="0">
              <a:spAutoFit/>
            </a:bodyPr>
            <a:lstStyle/>
            <a:p>
              <a:pPr algn="l"/>
              <a:r>
                <a:rPr lang="en-US" sz="2000">
                  <a:solidFill>
                    <a:schemeClr val="bg2">
                      <a:lumMod val="25000"/>
                    </a:schemeClr>
                  </a:solidFill>
                  <a:latin typeface="+mj-lt"/>
                </a:rPr>
                <a:t>Data </a:t>
              </a:r>
              <a:br>
                <a:rPr lang="en-US" sz="2000">
                  <a:solidFill>
                    <a:schemeClr val="bg2">
                      <a:lumMod val="25000"/>
                    </a:schemeClr>
                  </a:solidFill>
                  <a:latin typeface="+mj-lt"/>
                </a:rPr>
              </a:br>
              <a:r>
                <a:rPr lang="en-US" sz="2000">
                  <a:solidFill>
                    <a:schemeClr val="bg2">
                      <a:lumMod val="25000"/>
                    </a:schemeClr>
                  </a:solidFill>
                  <a:latin typeface="+mj-lt"/>
                </a:rPr>
                <a:t>connections</a:t>
              </a:r>
              <a:endParaRPr lang="en-GB" sz="2000" err="1">
                <a:solidFill>
                  <a:schemeClr val="bg2">
                    <a:lumMod val="25000"/>
                  </a:schemeClr>
                </a:solidFill>
                <a:latin typeface="+mj-lt"/>
              </a:endParaRPr>
            </a:p>
          </p:txBody>
        </p:sp>
        <p:sp>
          <p:nvSpPr>
            <p:cNvPr id="6" name="TextBox 5">
              <a:extLst>
                <a:ext uri="{FF2B5EF4-FFF2-40B4-BE49-F238E27FC236}">
                  <a16:creationId xmlns:a16="http://schemas.microsoft.com/office/drawing/2014/main" id="{4EB5CC41-CEFF-4E67-B851-D370E13CB9F3}"/>
                </a:ext>
              </a:extLst>
            </p:cNvPr>
            <p:cNvSpPr txBox="1"/>
            <p:nvPr/>
          </p:nvSpPr>
          <p:spPr>
            <a:xfrm>
              <a:off x="10210232" y="4941877"/>
              <a:ext cx="953659" cy="615553"/>
            </a:xfrm>
            <a:prstGeom prst="rect">
              <a:avLst/>
            </a:prstGeom>
            <a:noFill/>
          </p:spPr>
          <p:txBody>
            <a:bodyPr wrap="square" lIns="0" tIns="0" rIns="0" bIns="0" rtlCol="0">
              <a:spAutoFit/>
            </a:bodyPr>
            <a:lstStyle/>
            <a:p>
              <a:r>
                <a:rPr lang="en-US" sz="2000">
                  <a:solidFill>
                    <a:schemeClr val="bg2">
                      <a:lumMod val="25000"/>
                    </a:schemeClr>
                  </a:solidFill>
                  <a:latin typeface="+mj-lt"/>
                </a:rPr>
                <a:t>Custom</a:t>
              </a:r>
              <a:br>
                <a:rPr lang="en-US" sz="2000">
                  <a:solidFill>
                    <a:schemeClr val="bg2">
                      <a:lumMod val="25000"/>
                    </a:schemeClr>
                  </a:solidFill>
                  <a:latin typeface="+mj-lt"/>
                </a:rPr>
              </a:br>
              <a:r>
                <a:rPr lang="en-US" sz="2000">
                  <a:solidFill>
                    <a:schemeClr val="bg2">
                      <a:lumMod val="25000"/>
                    </a:schemeClr>
                  </a:solidFill>
                  <a:latin typeface="+mj-lt"/>
                </a:rPr>
                <a:t>data</a:t>
              </a:r>
              <a:endParaRPr lang="en-GB" sz="2000" err="1">
                <a:solidFill>
                  <a:schemeClr val="bg2">
                    <a:lumMod val="25000"/>
                  </a:schemeClr>
                </a:solidFill>
                <a:latin typeface="+mj-lt"/>
              </a:endParaRPr>
            </a:p>
          </p:txBody>
        </p:sp>
        <p:grpSp>
          <p:nvGrpSpPr>
            <p:cNvPr id="17" name="Group 16">
              <a:extLst>
                <a:ext uri="{FF2B5EF4-FFF2-40B4-BE49-F238E27FC236}">
                  <a16:creationId xmlns:a16="http://schemas.microsoft.com/office/drawing/2014/main" id="{3BABEC9E-C578-4F0B-B8E2-6DCF486B6A53}"/>
                </a:ext>
              </a:extLst>
            </p:cNvPr>
            <p:cNvGrpSpPr/>
            <p:nvPr/>
          </p:nvGrpSpPr>
          <p:grpSpPr>
            <a:xfrm>
              <a:off x="8878056" y="467071"/>
              <a:ext cx="1030160" cy="1049411"/>
              <a:chOff x="8878056" y="467071"/>
              <a:chExt cx="1030160" cy="1049411"/>
            </a:xfrm>
          </p:grpSpPr>
          <p:sp>
            <p:nvSpPr>
              <p:cNvPr id="76" name="Oval 75">
                <a:extLst>
                  <a:ext uri="{FF2B5EF4-FFF2-40B4-BE49-F238E27FC236}">
                    <a16:creationId xmlns:a16="http://schemas.microsoft.com/office/drawing/2014/main" id="{748A285E-BF1C-4937-A827-B3F3B7C9D7D5}"/>
                  </a:ext>
                </a:extLst>
              </p:cNvPr>
              <p:cNvSpPr/>
              <p:nvPr/>
            </p:nvSpPr>
            <p:spPr bwMode="auto">
              <a:xfrm>
                <a:off x="8878056" y="467071"/>
                <a:ext cx="1030160" cy="1049411"/>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bg2">
                      <a:lumMod val="25000"/>
                    </a:schemeClr>
                  </a:solidFill>
                  <a:latin typeface="+mj-lt"/>
                  <a:ea typeface="Segoe UI" pitchFamily="34" charset="0"/>
                  <a:cs typeface="Segoe UI" pitchFamily="34" charset="0"/>
                </a:endParaRPr>
              </a:p>
            </p:txBody>
          </p:sp>
          <p:pic>
            <p:nvPicPr>
              <p:cNvPr id="16" name="Picture 15" descr="A picture containing object, clock, drawing&#10;&#10;Description automatically generated">
                <a:extLst>
                  <a:ext uri="{FF2B5EF4-FFF2-40B4-BE49-F238E27FC236}">
                    <a16:creationId xmlns:a16="http://schemas.microsoft.com/office/drawing/2014/main" id="{8B5AFE55-0195-48F9-85E8-663615D2DAE8}"/>
                  </a:ext>
                </a:extLst>
              </p:cNvPr>
              <p:cNvPicPr>
                <a:picLocks noChangeAspect="1"/>
              </p:cNvPicPr>
              <p:nvPr/>
            </p:nvPicPr>
            <p:blipFill>
              <a:blip r:embed="rId12"/>
              <a:stretch>
                <a:fillRect/>
              </a:stretch>
            </p:blipFill>
            <p:spPr>
              <a:xfrm>
                <a:off x="9075405" y="707364"/>
                <a:ext cx="633187" cy="588864"/>
              </a:xfrm>
              <a:prstGeom prst="rect">
                <a:avLst/>
              </a:prstGeom>
            </p:spPr>
          </p:pic>
        </p:grpSp>
        <p:sp>
          <p:nvSpPr>
            <p:cNvPr id="7" name="Oval 6">
              <a:extLst>
                <a:ext uri="{FF2B5EF4-FFF2-40B4-BE49-F238E27FC236}">
                  <a16:creationId xmlns:a16="http://schemas.microsoft.com/office/drawing/2014/main" id="{5736C58A-6896-470A-B5D4-5C69B33FDDF9}"/>
                </a:ext>
              </a:extLst>
            </p:cNvPr>
            <p:cNvSpPr/>
            <p:nvPr/>
          </p:nvSpPr>
          <p:spPr bwMode="auto">
            <a:xfrm>
              <a:off x="8755813" y="3126956"/>
              <a:ext cx="1277576" cy="127757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bg2">
                    <a:lumMod val="25000"/>
                  </a:schemeClr>
                </a:solidFill>
                <a:latin typeface="+mj-lt"/>
                <a:ea typeface="Segoe UI" pitchFamily="34" charset="0"/>
                <a:cs typeface="Segoe UI" pitchFamily="34" charset="0"/>
              </a:endParaRPr>
            </a:p>
          </p:txBody>
        </p:sp>
        <p:pic>
          <p:nvPicPr>
            <p:cNvPr id="10" name="Graphic 1">
              <a:extLst>
                <a:ext uri="{FF2B5EF4-FFF2-40B4-BE49-F238E27FC236}">
                  <a16:creationId xmlns:a16="http://schemas.microsoft.com/office/drawing/2014/main" id="{59DDC701-153E-41EC-A134-0790A0C4FF04}"/>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9058085" y="3433982"/>
              <a:ext cx="681716" cy="631219"/>
            </a:xfrm>
            <a:prstGeom prst="rect">
              <a:avLst/>
            </a:prstGeom>
          </p:spPr>
        </p:pic>
      </p:grpSp>
      <p:sp>
        <p:nvSpPr>
          <p:cNvPr id="5" name="Footer Placeholder 4">
            <a:extLst>
              <a:ext uri="{FF2B5EF4-FFF2-40B4-BE49-F238E27FC236}">
                <a16:creationId xmlns:a16="http://schemas.microsoft.com/office/drawing/2014/main" id="{B8B2ADA3-F927-6E11-DDD1-BEBEE0586295}"/>
              </a:ext>
              <a:ext uri="{C183D7F6-B498-43B3-948B-1728B52AA6E4}">
                <adec:decorative xmlns:adec="http://schemas.microsoft.com/office/drawing/2017/decorative" val="1"/>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2"/>
                </a:solidFill>
              </a:defRPr>
            </a:lvl1pPr>
          </a:lstStyle>
          <a:p>
            <a:pPr>
              <a:defRPr/>
            </a:pPr>
            <a:r>
              <a:rPr lang="en-US"/>
              <a:t>Microsoft Confidential</a:t>
            </a:r>
          </a:p>
        </p:txBody>
      </p:sp>
    </p:spTree>
    <p:extLst>
      <p:ext uri="{BB962C8B-B14F-4D97-AF65-F5344CB8AC3E}">
        <p14:creationId xmlns:p14="http://schemas.microsoft.com/office/powerpoint/2010/main" val="172644907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CB62-00CB-42F8-9E8B-99AB2170BD72}"/>
              </a:ext>
            </a:extLst>
          </p:cNvPr>
          <p:cNvSpPr>
            <a:spLocks noGrp="1"/>
          </p:cNvSpPr>
          <p:nvPr>
            <p:ph type="title"/>
          </p:nvPr>
        </p:nvSpPr>
        <p:spPr>
          <a:xfrm>
            <a:off x="534474" y="553735"/>
            <a:ext cx="11018520" cy="553998"/>
          </a:xfrm>
        </p:spPr>
        <p:txBody>
          <a:bodyPr/>
          <a:lstStyle/>
          <a:p>
            <a:r>
              <a:rPr lang="en-US" sz="3600">
                <a:solidFill>
                  <a:schemeClr val="tx2"/>
                </a:solidFill>
                <a:latin typeface="+mj-lt"/>
              </a:rPr>
              <a:t>What is a </a:t>
            </a:r>
            <a:r>
              <a:rPr lang="en-US" sz="3600" err="1">
                <a:solidFill>
                  <a:schemeClr val="tx2"/>
                </a:solidFill>
                <a:latin typeface="+mj-lt"/>
              </a:rPr>
              <a:t>Dataverse</a:t>
            </a:r>
            <a:r>
              <a:rPr lang="en-US" sz="3600">
                <a:solidFill>
                  <a:schemeClr val="tx2"/>
                </a:solidFill>
                <a:latin typeface="+mj-lt"/>
              </a:rPr>
              <a:t> for </a:t>
            </a:r>
            <a:r>
              <a:rPr lang="en-US">
                <a:solidFill>
                  <a:schemeClr val="tx2"/>
                </a:solidFill>
                <a:latin typeface="+mj-lt"/>
              </a:rPr>
              <a:t>Teams E</a:t>
            </a:r>
            <a:r>
              <a:rPr lang="en-US" sz="3600">
                <a:solidFill>
                  <a:schemeClr val="tx2"/>
                </a:solidFill>
                <a:latin typeface="+mj-lt"/>
              </a:rPr>
              <a:t>nvironment?</a:t>
            </a:r>
            <a:endParaRPr lang="en-GB">
              <a:solidFill>
                <a:schemeClr val="tx2"/>
              </a:solidFill>
              <a:latin typeface="+mj-lt"/>
            </a:endParaRPr>
          </a:p>
        </p:txBody>
      </p:sp>
      <p:sp>
        <p:nvSpPr>
          <p:cNvPr id="32" name="TextBox 31">
            <a:extLst>
              <a:ext uri="{FF2B5EF4-FFF2-40B4-BE49-F238E27FC236}">
                <a16:creationId xmlns:a16="http://schemas.microsoft.com/office/drawing/2014/main" id="{DBCF9C83-3225-4978-B8B2-27D639A14AE4}"/>
              </a:ext>
            </a:extLst>
          </p:cNvPr>
          <p:cNvSpPr txBox="1"/>
          <p:nvPr/>
        </p:nvSpPr>
        <p:spPr>
          <a:xfrm>
            <a:off x="464375" y="1579766"/>
            <a:ext cx="7404084" cy="4339650"/>
          </a:xfrm>
          <a:prstGeom prst="rect">
            <a:avLst/>
          </a:prstGeom>
          <a:noFill/>
        </p:spPr>
        <p:txBody>
          <a:bodyPr wrap="square" lIns="91440" tIns="45720" rIns="91440" bIns="45720" anchor="t">
            <a:spAutoFit/>
          </a:bodyPr>
          <a:lstStyle/>
          <a:p>
            <a:pPr marL="342900" indent="-342900">
              <a:buFont typeface="Arial"/>
              <a:buChar char="•"/>
            </a:pPr>
            <a:r>
              <a:rPr lang="en-US" sz="2800" dirty="0">
                <a:solidFill>
                  <a:schemeClr val="tx1">
                    <a:lumMod val="85000"/>
                    <a:lumOff val="15000"/>
                  </a:schemeClr>
                </a:solidFill>
              </a:rPr>
              <a:t>A </a:t>
            </a:r>
            <a:r>
              <a:rPr lang="en-US" sz="2800" b="1" dirty="0">
                <a:solidFill>
                  <a:schemeClr val="tx1">
                    <a:lumMod val="85000"/>
                    <a:lumOff val="15000"/>
                  </a:schemeClr>
                </a:solidFill>
              </a:rPr>
              <a:t>container</a:t>
            </a:r>
            <a:r>
              <a:rPr lang="en-US" sz="2800" dirty="0">
                <a:solidFill>
                  <a:schemeClr val="tx1">
                    <a:lumMod val="85000"/>
                    <a:lumOff val="15000"/>
                  </a:schemeClr>
                </a:solidFill>
              </a:rPr>
              <a:t> </a:t>
            </a:r>
            <a:r>
              <a:rPr lang="nb-NO" sz="2800" dirty="0">
                <a:solidFill>
                  <a:schemeClr val="tx1">
                    <a:lumMod val="85000"/>
                    <a:lumOff val="15000"/>
                  </a:schemeClr>
                </a:solidFill>
              </a:rPr>
              <a:t>for the</a:t>
            </a:r>
            <a:r>
              <a:rPr lang="en-US" sz="2800" dirty="0">
                <a:solidFill>
                  <a:schemeClr val="tx1">
                    <a:lumMod val="85000"/>
                    <a:lumOff val="15000"/>
                  </a:schemeClr>
                </a:solidFill>
              </a:rPr>
              <a:t> Dataverse for Teams data, apps, flows and bots</a:t>
            </a:r>
          </a:p>
          <a:p>
            <a:pPr marL="342900" indent="-342900">
              <a:buFont typeface="Arial"/>
              <a:buChar char="•"/>
            </a:pPr>
            <a:endParaRPr lang="en-US" sz="2800" dirty="0">
              <a:solidFill>
                <a:schemeClr val="tx1">
                  <a:lumMod val="85000"/>
                  <a:lumOff val="15000"/>
                </a:schemeClr>
              </a:solidFill>
              <a:cs typeface="Segoe UI"/>
            </a:endParaRPr>
          </a:p>
          <a:p>
            <a:pPr marL="342900" indent="-342900">
              <a:buFont typeface="Arial"/>
              <a:buChar char="•"/>
            </a:pPr>
            <a:r>
              <a:rPr lang="en-GB" sz="2800" dirty="0">
                <a:solidFill>
                  <a:schemeClr val="tx1">
                    <a:lumMod val="85000"/>
                    <a:lumOff val="15000"/>
                  </a:schemeClr>
                </a:solidFill>
                <a:cs typeface="Segoe UI"/>
              </a:rPr>
              <a:t>It is automatically created for the team when </a:t>
            </a:r>
            <a:r>
              <a:rPr lang="nb-NO" sz="2800" dirty="0">
                <a:solidFill>
                  <a:schemeClr val="tx1">
                    <a:lumMod val="85000"/>
                    <a:lumOff val="15000"/>
                  </a:schemeClr>
                </a:solidFill>
                <a:cs typeface="Segoe UI"/>
              </a:rPr>
              <a:t>an app or a bot is created within it</a:t>
            </a:r>
            <a:endParaRPr lang="en-GB" sz="2800" dirty="0">
              <a:solidFill>
                <a:schemeClr val="tx1">
                  <a:lumMod val="85000"/>
                  <a:lumOff val="15000"/>
                </a:schemeClr>
              </a:solidFill>
              <a:cs typeface="Segoe UI"/>
            </a:endParaRPr>
          </a:p>
          <a:p>
            <a:pPr marL="342900" indent="-342900">
              <a:buFont typeface="Arial"/>
              <a:buChar char="•"/>
            </a:pPr>
            <a:endParaRPr lang="en-GB" sz="2800" dirty="0">
              <a:solidFill>
                <a:schemeClr val="tx1">
                  <a:lumMod val="85000"/>
                  <a:lumOff val="15000"/>
                </a:schemeClr>
              </a:solidFill>
              <a:cs typeface="Segoe UI"/>
            </a:endParaRPr>
          </a:p>
          <a:p>
            <a:r>
              <a:rPr lang="en-GB" sz="2800" dirty="0">
                <a:solidFill>
                  <a:schemeClr val="tx1">
                    <a:lumMod val="85000"/>
                    <a:lumOff val="15000"/>
                  </a:schemeClr>
                </a:solidFill>
                <a:cs typeface="Segoe UI"/>
              </a:rPr>
              <a:t>Dataverse for Teams environment and its contents will be </a:t>
            </a:r>
            <a:r>
              <a:rPr lang="en-GB" sz="2800" b="1" dirty="0">
                <a:solidFill>
                  <a:schemeClr val="tx1">
                    <a:lumMod val="85000"/>
                    <a:lumOff val="15000"/>
                  </a:schemeClr>
                </a:solidFill>
                <a:cs typeface="Segoe UI"/>
              </a:rPr>
              <a:t>removed</a:t>
            </a:r>
            <a:r>
              <a:rPr lang="en-GB" sz="2800" dirty="0">
                <a:solidFill>
                  <a:schemeClr val="tx1">
                    <a:lumMod val="85000"/>
                    <a:lumOff val="15000"/>
                  </a:schemeClr>
                </a:solidFill>
                <a:cs typeface="Segoe UI"/>
              </a:rPr>
              <a:t> if the team expires or is deleted</a:t>
            </a:r>
          </a:p>
          <a:p>
            <a:pPr marL="342900" indent="-342900">
              <a:buFont typeface="Arial"/>
              <a:buChar char="•"/>
            </a:pPr>
            <a:endParaRPr lang="en-US" sz="2400" dirty="0">
              <a:solidFill>
                <a:schemeClr val="tx1">
                  <a:lumMod val="85000"/>
                  <a:lumOff val="15000"/>
                </a:schemeClr>
              </a:solidFill>
              <a:cs typeface="Segoe UI"/>
            </a:endParaRPr>
          </a:p>
        </p:txBody>
      </p:sp>
      <p:grpSp>
        <p:nvGrpSpPr>
          <p:cNvPr id="3" name="Group 2" descr="Diagram of environment, that shows that Dataverse, Apps, Flows, PVA bots and tables are hosted in it">
            <a:extLst>
              <a:ext uri="{FF2B5EF4-FFF2-40B4-BE49-F238E27FC236}">
                <a16:creationId xmlns:a16="http://schemas.microsoft.com/office/drawing/2014/main" id="{29BF6712-B8B0-4C18-AC47-D5FDD2B617E5}"/>
              </a:ext>
            </a:extLst>
          </p:cNvPr>
          <p:cNvGrpSpPr/>
          <p:nvPr/>
        </p:nvGrpSpPr>
        <p:grpSpPr>
          <a:xfrm>
            <a:off x="7949838" y="2313002"/>
            <a:ext cx="2884323" cy="3331998"/>
            <a:chOff x="7949838" y="2313002"/>
            <a:chExt cx="2884323" cy="3331998"/>
          </a:xfrm>
        </p:grpSpPr>
        <p:sp>
          <p:nvSpPr>
            <p:cNvPr id="64" name="Oval 63">
              <a:extLst>
                <a:ext uri="{FF2B5EF4-FFF2-40B4-BE49-F238E27FC236}">
                  <a16:creationId xmlns:a16="http://schemas.microsoft.com/office/drawing/2014/main" id="{C763370D-05AB-4380-8E73-D6039CD9E59F}"/>
                </a:ext>
              </a:extLst>
            </p:cNvPr>
            <p:cNvSpPr/>
            <p:nvPr/>
          </p:nvSpPr>
          <p:spPr bwMode="auto">
            <a:xfrm>
              <a:off x="7949838" y="2313002"/>
              <a:ext cx="2884323" cy="28843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grpSp>
          <p:nvGrpSpPr>
            <p:cNvPr id="67" name="Group 66">
              <a:extLst>
                <a:ext uri="{FF2B5EF4-FFF2-40B4-BE49-F238E27FC236}">
                  <a16:creationId xmlns:a16="http://schemas.microsoft.com/office/drawing/2014/main" id="{D00ABF2D-21FE-4C0F-8E54-6B4F0A742A5A}"/>
                </a:ext>
              </a:extLst>
            </p:cNvPr>
            <p:cNvGrpSpPr/>
            <p:nvPr/>
          </p:nvGrpSpPr>
          <p:grpSpPr>
            <a:xfrm>
              <a:off x="8043674" y="2952120"/>
              <a:ext cx="684874" cy="656770"/>
              <a:chOff x="542193" y="3810450"/>
              <a:chExt cx="914400" cy="914400"/>
            </a:xfrm>
          </p:grpSpPr>
          <p:sp>
            <p:nvSpPr>
              <p:cNvPr id="68" name="Oval 67">
                <a:extLst>
                  <a:ext uri="{FF2B5EF4-FFF2-40B4-BE49-F238E27FC236}">
                    <a16:creationId xmlns:a16="http://schemas.microsoft.com/office/drawing/2014/main" id="{0D62EFDB-F053-43F6-8E12-9D987DDE9CD7}"/>
                  </a:ext>
                </a:extLst>
              </p:cNvPr>
              <p:cNvSpPr/>
              <p:nvPr/>
            </p:nvSpPr>
            <p:spPr bwMode="auto">
              <a:xfrm>
                <a:off x="542193" y="3810450"/>
                <a:ext cx="914400" cy="914400"/>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69" name="Picture 68">
                <a:extLst>
                  <a:ext uri="{FF2B5EF4-FFF2-40B4-BE49-F238E27FC236}">
                    <a16:creationId xmlns:a16="http://schemas.microsoft.com/office/drawing/2014/main" id="{AE02BAAF-B2D2-4295-8C17-B279046D6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01" y="3994445"/>
                <a:ext cx="555237" cy="555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635FD6EF-A2B3-4659-BD72-8F097B5BA499}"/>
                </a:ext>
              </a:extLst>
            </p:cNvPr>
            <p:cNvGrpSpPr/>
            <p:nvPr/>
          </p:nvGrpSpPr>
          <p:grpSpPr>
            <a:xfrm>
              <a:off x="8648406" y="2397998"/>
              <a:ext cx="684874" cy="684874"/>
              <a:chOff x="547333" y="4981031"/>
              <a:chExt cx="914400" cy="914400"/>
            </a:xfrm>
          </p:grpSpPr>
          <p:sp>
            <p:nvSpPr>
              <p:cNvPr id="71" name="Oval 70">
                <a:extLst>
                  <a:ext uri="{FF2B5EF4-FFF2-40B4-BE49-F238E27FC236}">
                    <a16:creationId xmlns:a16="http://schemas.microsoft.com/office/drawing/2014/main" id="{BF0DC067-74E7-4672-ACE3-13742641ECE9}"/>
                  </a:ext>
                </a:extLst>
              </p:cNvPr>
              <p:cNvSpPr/>
              <p:nvPr/>
            </p:nvSpPr>
            <p:spPr bwMode="auto">
              <a:xfrm>
                <a:off x="547333" y="4981031"/>
                <a:ext cx="914400" cy="914400"/>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72" name="Picture 2">
                <a:extLst>
                  <a:ext uri="{FF2B5EF4-FFF2-40B4-BE49-F238E27FC236}">
                    <a16:creationId xmlns:a16="http://schemas.microsoft.com/office/drawing/2014/main" id="{5630821C-F3E1-440D-B9F2-44C0D7FA96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639" y="5174848"/>
                <a:ext cx="526656" cy="5266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up 72">
              <a:extLst>
                <a:ext uri="{FF2B5EF4-FFF2-40B4-BE49-F238E27FC236}">
                  <a16:creationId xmlns:a16="http://schemas.microsoft.com/office/drawing/2014/main" id="{1BAD400A-3615-4ECE-858D-E6FA5F675EB4}"/>
                </a:ext>
              </a:extLst>
            </p:cNvPr>
            <p:cNvGrpSpPr/>
            <p:nvPr/>
          </p:nvGrpSpPr>
          <p:grpSpPr>
            <a:xfrm>
              <a:off x="9456294" y="2397746"/>
              <a:ext cx="657408" cy="657408"/>
              <a:chOff x="6952384" y="4631042"/>
              <a:chExt cx="914400" cy="914400"/>
            </a:xfrm>
          </p:grpSpPr>
          <p:sp>
            <p:nvSpPr>
              <p:cNvPr id="74" name="Oval 73">
                <a:extLst>
                  <a:ext uri="{FF2B5EF4-FFF2-40B4-BE49-F238E27FC236}">
                    <a16:creationId xmlns:a16="http://schemas.microsoft.com/office/drawing/2014/main" id="{EC76C858-77CA-4B61-8B88-8242118E8F2B}"/>
                  </a:ext>
                </a:extLst>
              </p:cNvPr>
              <p:cNvSpPr/>
              <p:nvPr/>
            </p:nvSpPr>
            <p:spPr bwMode="auto">
              <a:xfrm>
                <a:off x="6952384" y="4631042"/>
                <a:ext cx="914400" cy="914400"/>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75" name="Picture 2">
                <a:extLst>
                  <a:ext uri="{FF2B5EF4-FFF2-40B4-BE49-F238E27FC236}">
                    <a16:creationId xmlns:a16="http://schemas.microsoft.com/office/drawing/2014/main" id="{AB773755-7FB8-410A-86D5-DB52A154B7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1272" y="4816214"/>
                <a:ext cx="566024" cy="566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Group 75">
              <a:extLst>
                <a:ext uri="{FF2B5EF4-FFF2-40B4-BE49-F238E27FC236}">
                  <a16:creationId xmlns:a16="http://schemas.microsoft.com/office/drawing/2014/main" id="{818284C0-B441-4F27-8053-3157409116A1}"/>
                </a:ext>
              </a:extLst>
            </p:cNvPr>
            <p:cNvGrpSpPr/>
            <p:nvPr/>
          </p:nvGrpSpPr>
          <p:grpSpPr>
            <a:xfrm>
              <a:off x="9579512" y="4405169"/>
              <a:ext cx="657409" cy="657409"/>
              <a:chOff x="542193" y="2639869"/>
              <a:chExt cx="914400" cy="914400"/>
            </a:xfrm>
            <a:effectLst>
              <a:outerShdw blurRad="50800" dist="38100" dir="2700000" algn="tl" rotWithShape="0">
                <a:prstClr val="black">
                  <a:alpha val="40000"/>
                </a:prstClr>
              </a:outerShdw>
            </a:effectLst>
          </p:grpSpPr>
          <p:sp>
            <p:nvSpPr>
              <p:cNvPr id="77" name="Oval 76">
                <a:extLst>
                  <a:ext uri="{FF2B5EF4-FFF2-40B4-BE49-F238E27FC236}">
                    <a16:creationId xmlns:a16="http://schemas.microsoft.com/office/drawing/2014/main" id="{29D0FAAE-C898-446E-8BED-3B80860FEEB5}"/>
                  </a:ext>
                </a:extLst>
              </p:cNvPr>
              <p:cNvSpPr/>
              <p:nvPr/>
            </p:nvSpPr>
            <p:spPr bwMode="auto">
              <a:xfrm>
                <a:off x="542193" y="2639869"/>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78" name="Graphic 77" descr="Table with solid fill">
                <a:extLst>
                  <a:ext uri="{FF2B5EF4-FFF2-40B4-BE49-F238E27FC236}">
                    <a16:creationId xmlns:a16="http://schemas.microsoft.com/office/drawing/2014/main" id="{F38E4ABB-C3E8-43BB-9109-FCF3321E1B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0269" y="2757854"/>
                <a:ext cx="539262" cy="539262"/>
              </a:xfrm>
              <a:prstGeom prst="rect">
                <a:avLst/>
              </a:prstGeom>
            </p:spPr>
          </p:pic>
          <p:grpSp>
            <p:nvGrpSpPr>
              <p:cNvPr id="79" name="Group 78">
                <a:extLst>
                  <a:ext uri="{FF2B5EF4-FFF2-40B4-BE49-F238E27FC236}">
                    <a16:creationId xmlns:a16="http://schemas.microsoft.com/office/drawing/2014/main" id="{048D8510-4622-4834-9B95-4EF65D779DBC}"/>
                  </a:ext>
                </a:extLst>
              </p:cNvPr>
              <p:cNvGrpSpPr/>
              <p:nvPr/>
            </p:nvGrpSpPr>
            <p:grpSpPr>
              <a:xfrm>
                <a:off x="789688" y="2896050"/>
                <a:ext cx="539262" cy="561064"/>
                <a:chOff x="2344618" y="3073624"/>
                <a:chExt cx="457200" cy="457200"/>
              </a:xfrm>
            </p:grpSpPr>
            <p:sp>
              <p:nvSpPr>
                <p:cNvPr id="80" name="Rectangle 79">
                  <a:extLst>
                    <a:ext uri="{FF2B5EF4-FFF2-40B4-BE49-F238E27FC236}">
                      <a16:creationId xmlns:a16="http://schemas.microsoft.com/office/drawing/2014/main" id="{4CF3E832-2B60-445B-AEE7-0136B544C8BD}"/>
                    </a:ext>
                  </a:extLst>
                </p:cNvPr>
                <p:cNvSpPr/>
                <p:nvPr/>
              </p:nvSpPr>
              <p:spPr bwMode="auto">
                <a:xfrm>
                  <a:off x="2399323" y="3180862"/>
                  <a:ext cx="336062" cy="2325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81" name="Graphic 80" descr="Table with solid fill">
                  <a:extLst>
                    <a:ext uri="{FF2B5EF4-FFF2-40B4-BE49-F238E27FC236}">
                      <a16:creationId xmlns:a16="http://schemas.microsoft.com/office/drawing/2014/main" id="{6504F3E5-68E6-4F17-9F3F-DA5EF421551A}"/>
                    </a:ext>
                  </a:extLst>
                </p:cNvPr>
                <p:cNvPicPr>
                  <a:picLocks noChangeAspect="1"/>
                </p:cNvPicPr>
                <p:nvPr/>
              </p:nvPicPr>
              <p:blipFill>
                <a:blip r:embed="rId8">
                  <a:alphaModFix/>
                  <a:extLst>
                    <a:ext uri="{96DAC541-7B7A-43D3-8B79-37D633B846F1}">
                      <asvg:svgBlip xmlns:asvg="http://schemas.microsoft.com/office/drawing/2016/SVG/main" r:embed="rId9"/>
                    </a:ext>
                  </a:extLst>
                </a:blip>
                <a:stretch>
                  <a:fillRect/>
                </a:stretch>
              </p:blipFill>
              <p:spPr>
                <a:xfrm>
                  <a:off x="2344618" y="3073624"/>
                  <a:ext cx="457200" cy="457200"/>
                </a:xfrm>
                <a:prstGeom prst="rect">
                  <a:avLst/>
                </a:prstGeom>
              </p:spPr>
            </p:pic>
          </p:grpSp>
        </p:grpSp>
        <p:grpSp>
          <p:nvGrpSpPr>
            <p:cNvPr id="86" name="Group 85">
              <a:extLst>
                <a:ext uri="{FF2B5EF4-FFF2-40B4-BE49-F238E27FC236}">
                  <a16:creationId xmlns:a16="http://schemas.microsoft.com/office/drawing/2014/main" id="{2BF0ACFC-9F23-4A23-9797-CC8DB24D872A}"/>
                </a:ext>
              </a:extLst>
            </p:cNvPr>
            <p:cNvGrpSpPr/>
            <p:nvPr/>
          </p:nvGrpSpPr>
          <p:grpSpPr>
            <a:xfrm>
              <a:off x="8511835" y="4404097"/>
              <a:ext cx="657409" cy="657409"/>
              <a:chOff x="6391211" y="5928337"/>
              <a:chExt cx="657409" cy="657409"/>
            </a:xfrm>
          </p:grpSpPr>
          <p:sp>
            <p:nvSpPr>
              <p:cNvPr id="87" name="Oval 86">
                <a:extLst>
                  <a:ext uri="{FF2B5EF4-FFF2-40B4-BE49-F238E27FC236}">
                    <a16:creationId xmlns:a16="http://schemas.microsoft.com/office/drawing/2014/main" id="{DC555FEA-6D25-459E-B5F6-15E51C5FF039}"/>
                  </a:ext>
                </a:extLst>
              </p:cNvPr>
              <p:cNvSpPr/>
              <p:nvPr/>
            </p:nvSpPr>
            <p:spPr bwMode="auto">
              <a:xfrm>
                <a:off x="6391211" y="5928337"/>
                <a:ext cx="657409" cy="657409"/>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88" name="Picture 87">
                <a:extLst>
                  <a:ext uri="{FF2B5EF4-FFF2-40B4-BE49-F238E27FC236}">
                    <a16:creationId xmlns:a16="http://schemas.microsoft.com/office/drawing/2014/main" id="{A616BD68-844E-48BA-93C6-27E0E78FE458}"/>
                  </a:ext>
                </a:extLst>
              </p:cNvPr>
              <p:cNvPicPr>
                <a:picLocks noChangeAspect="1"/>
              </p:cNvPicPr>
              <p:nvPr/>
            </p:nvPicPr>
            <p:blipFill>
              <a:blip r:embed="rId10"/>
              <a:stretch>
                <a:fillRect/>
              </a:stretch>
            </p:blipFill>
            <p:spPr>
              <a:xfrm>
                <a:off x="6551194" y="6061778"/>
                <a:ext cx="352425" cy="390525"/>
              </a:xfrm>
              <a:prstGeom prst="rect">
                <a:avLst/>
              </a:prstGeom>
            </p:spPr>
          </p:pic>
        </p:grpSp>
        <p:grpSp>
          <p:nvGrpSpPr>
            <p:cNvPr id="89" name="Group 88">
              <a:extLst>
                <a:ext uri="{FF2B5EF4-FFF2-40B4-BE49-F238E27FC236}">
                  <a16:creationId xmlns:a16="http://schemas.microsoft.com/office/drawing/2014/main" id="{B29F1D6A-860E-4923-A691-6DBB10BFD9A8}"/>
                </a:ext>
              </a:extLst>
            </p:cNvPr>
            <p:cNvGrpSpPr/>
            <p:nvPr/>
          </p:nvGrpSpPr>
          <p:grpSpPr>
            <a:xfrm>
              <a:off x="10047079" y="2943481"/>
              <a:ext cx="657518" cy="657518"/>
              <a:chOff x="542193" y="2711986"/>
              <a:chExt cx="914400" cy="914400"/>
            </a:xfrm>
          </p:grpSpPr>
          <p:sp>
            <p:nvSpPr>
              <p:cNvPr id="90" name="Oval 89">
                <a:extLst>
                  <a:ext uri="{FF2B5EF4-FFF2-40B4-BE49-F238E27FC236}">
                    <a16:creationId xmlns:a16="http://schemas.microsoft.com/office/drawing/2014/main" id="{1BF37E31-BDE7-4455-912A-A424E9FF3497}"/>
                  </a:ext>
                </a:extLst>
              </p:cNvPr>
              <p:cNvSpPr/>
              <p:nvPr/>
            </p:nvSpPr>
            <p:spPr bwMode="auto">
              <a:xfrm>
                <a:off x="542193" y="2711986"/>
                <a:ext cx="914400" cy="914400"/>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91" name="Picture 2">
                <a:extLst>
                  <a:ext uri="{FF2B5EF4-FFF2-40B4-BE49-F238E27FC236}">
                    <a16:creationId xmlns:a16="http://schemas.microsoft.com/office/drawing/2014/main" id="{DFADDE69-9AE5-4551-A958-5C53F782CB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3266" y="2881579"/>
                <a:ext cx="547422" cy="547421"/>
              </a:xfrm>
              <a:prstGeom prst="rect">
                <a:avLst/>
              </a:prstGeom>
              <a:noFill/>
              <a:extLst>
                <a:ext uri="{909E8E84-426E-40DD-AFC4-6F175D3DCCD1}">
                  <a14:hiddenFill xmlns:a14="http://schemas.microsoft.com/office/drawing/2010/main">
                    <a:solidFill>
                      <a:srgbClr val="FFFFFF"/>
                    </a:solidFill>
                  </a14:hiddenFill>
                </a:ext>
              </a:extLst>
            </p:spPr>
          </p:pic>
        </p:grpSp>
        <p:sp>
          <p:nvSpPr>
            <p:cNvPr id="93" name="TextBox 92">
              <a:extLst>
                <a:ext uri="{FF2B5EF4-FFF2-40B4-BE49-F238E27FC236}">
                  <a16:creationId xmlns:a16="http://schemas.microsoft.com/office/drawing/2014/main" id="{1D2D9042-E2FA-454B-AB9C-9DEDC8B44574}"/>
                </a:ext>
              </a:extLst>
            </p:cNvPr>
            <p:cNvSpPr txBox="1"/>
            <p:nvPr/>
          </p:nvSpPr>
          <p:spPr>
            <a:xfrm>
              <a:off x="8548734" y="5275668"/>
              <a:ext cx="1775038" cy="369332"/>
            </a:xfrm>
            <a:prstGeom prst="rect">
              <a:avLst/>
            </a:prstGeom>
            <a:noFill/>
          </p:spPr>
          <p:txBody>
            <a:bodyPr wrap="none" lIns="0" tIns="0" rIns="0" bIns="0" rtlCol="0">
              <a:spAutoFit/>
            </a:bodyPr>
            <a:lstStyle/>
            <a:p>
              <a:pPr algn="l"/>
              <a:r>
                <a:rPr lang="en-US" sz="2400" dirty="0">
                  <a:solidFill>
                    <a:schemeClr val="tx1">
                      <a:lumMod val="85000"/>
                      <a:lumOff val="15000"/>
                    </a:schemeClr>
                  </a:solidFill>
                  <a:latin typeface="+mj-lt"/>
                </a:rPr>
                <a:t>Environment</a:t>
              </a:r>
              <a:endParaRPr lang="en-GB" sz="2400" dirty="0">
                <a:solidFill>
                  <a:schemeClr val="tx1">
                    <a:lumMod val="85000"/>
                    <a:lumOff val="15000"/>
                  </a:schemeClr>
                </a:solidFill>
                <a:latin typeface="+mj-lt"/>
              </a:endParaRPr>
            </a:p>
          </p:txBody>
        </p:sp>
        <p:sp>
          <p:nvSpPr>
            <p:cNvPr id="95" name="Oval 94">
              <a:extLst>
                <a:ext uri="{FF2B5EF4-FFF2-40B4-BE49-F238E27FC236}">
                  <a16:creationId xmlns:a16="http://schemas.microsoft.com/office/drawing/2014/main" id="{58DD9169-E87B-4784-AAAB-1744BE426044}"/>
                </a:ext>
              </a:extLst>
            </p:cNvPr>
            <p:cNvSpPr/>
            <p:nvPr/>
          </p:nvSpPr>
          <p:spPr bwMode="auto">
            <a:xfrm>
              <a:off x="8755813" y="3126956"/>
              <a:ext cx="1277576" cy="127757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5" name="Graphic 1">
              <a:extLst>
                <a:ext uri="{FF2B5EF4-FFF2-40B4-BE49-F238E27FC236}">
                  <a16:creationId xmlns:a16="http://schemas.microsoft.com/office/drawing/2014/main" id="{0A988439-FE43-41FC-A432-97BE47A3B65A}"/>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058085" y="3433982"/>
              <a:ext cx="681716" cy="631219"/>
            </a:xfrm>
            <a:prstGeom prst="rect">
              <a:avLst/>
            </a:prstGeom>
          </p:spPr>
        </p:pic>
      </p:grpSp>
      <p:sp>
        <p:nvSpPr>
          <p:cNvPr id="4" name="Footer Placeholder 4">
            <a:extLst>
              <a:ext uri="{FF2B5EF4-FFF2-40B4-BE49-F238E27FC236}">
                <a16:creationId xmlns:a16="http://schemas.microsoft.com/office/drawing/2014/main" id="{E3738FA4-216B-D392-B8C8-9DF978924165}"/>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Microsoft Confidential</a:t>
            </a:r>
          </a:p>
        </p:txBody>
      </p:sp>
    </p:spTree>
    <p:extLst>
      <p:ext uri="{BB962C8B-B14F-4D97-AF65-F5344CB8AC3E}">
        <p14:creationId xmlns:p14="http://schemas.microsoft.com/office/powerpoint/2010/main" val="5202341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741F2C8-9267-468F-A9AF-857C7709EA66}"/>
              </a:ext>
              <a:ext uri="{C183D7F6-B498-43B3-948B-1728B52AA6E4}">
                <adec:decorative xmlns:adec="http://schemas.microsoft.com/office/drawing/2017/decorative" val="1"/>
              </a:ext>
            </a:extLst>
          </p:cNvPr>
          <p:cNvSpPr/>
          <p:nvPr/>
        </p:nvSpPr>
        <p:spPr bwMode="auto">
          <a:xfrm>
            <a:off x="6395206" y="1255396"/>
            <a:ext cx="5578075" cy="524759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CA9C7A9-B8A4-4740-A143-958C25B4CAD4}"/>
              </a:ext>
            </a:extLst>
          </p:cNvPr>
          <p:cNvSpPr>
            <a:spLocks noGrp="1"/>
          </p:cNvSpPr>
          <p:nvPr>
            <p:ph type="title"/>
          </p:nvPr>
        </p:nvSpPr>
        <p:spPr>
          <a:xfrm>
            <a:off x="485577" y="566858"/>
            <a:ext cx="11018520" cy="553998"/>
          </a:xfrm>
        </p:spPr>
        <p:txBody>
          <a:bodyPr/>
          <a:lstStyle/>
          <a:p>
            <a:r>
              <a:rPr lang="en-GB" dirty="0">
                <a:solidFill>
                  <a:schemeClr val="tx2"/>
                </a:solidFill>
                <a:latin typeface="+mj-lt"/>
              </a:rPr>
              <a:t>Dataverse for Teams and Dataverse comparison</a:t>
            </a:r>
          </a:p>
        </p:txBody>
      </p:sp>
      <p:sp>
        <p:nvSpPr>
          <p:cNvPr id="102" name="Rectangle 101">
            <a:extLst>
              <a:ext uri="{FF2B5EF4-FFF2-40B4-BE49-F238E27FC236}">
                <a16:creationId xmlns:a16="http://schemas.microsoft.com/office/drawing/2014/main" id="{B215E7A4-69F4-4193-8EB6-9D3CC68A2507}"/>
              </a:ext>
              <a:ext uri="{C183D7F6-B498-43B3-948B-1728B52AA6E4}">
                <adec:decorative xmlns:adec="http://schemas.microsoft.com/office/drawing/2017/decorative" val="1"/>
              </a:ext>
            </a:extLst>
          </p:cNvPr>
          <p:cNvSpPr/>
          <p:nvPr/>
        </p:nvSpPr>
        <p:spPr bwMode="auto">
          <a:xfrm>
            <a:off x="588263" y="1255396"/>
            <a:ext cx="5578075" cy="524759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cxnSp>
        <p:nvCxnSpPr>
          <p:cNvPr id="141" name="Straight Connector 140">
            <a:extLst>
              <a:ext uri="{FF2B5EF4-FFF2-40B4-BE49-F238E27FC236}">
                <a16:creationId xmlns:a16="http://schemas.microsoft.com/office/drawing/2014/main" id="{08EDFD81-A622-425B-90D1-BD1C2FA7C719}"/>
              </a:ext>
              <a:ext uri="{C183D7F6-B498-43B3-948B-1728B52AA6E4}">
                <adec:decorative xmlns:adec="http://schemas.microsoft.com/office/drawing/2017/decorative" val="1"/>
              </a:ext>
            </a:extLst>
          </p:cNvPr>
          <p:cNvCxnSpPr/>
          <p:nvPr/>
        </p:nvCxnSpPr>
        <p:spPr>
          <a:xfrm>
            <a:off x="883138" y="3368431"/>
            <a:ext cx="4986216" cy="0"/>
          </a:xfrm>
          <a:prstGeom prst="line">
            <a:avLst/>
          </a:prstGeom>
          <a:ln w="9525">
            <a:gradFill flip="none" rotWithShape="1">
              <a:gsLst>
                <a:gs pos="0">
                  <a:schemeClr val="bg1">
                    <a:lumMod val="50000"/>
                  </a:schemeClr>
                </a:gs>
                <a:gs pos="48000">
                  <a:schemeClr val="bg1">
                    <a:lumMod val="65000"/>
                  </a:schemeClr>
                </a:gs>
                <a:gs pos="100000">
                  <a:schemeClr val="bg2">
                    <a:lumMod val="90000"/>
                  </a:schemeClr>
                </a:gs>
              </a:gsLst>
              <a:path path="circle">
                <a:fillToRect l="50000" t="50000" r="50000" b="50000"/>
              </a:path>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2993FA7-27DB-43A0-8183-77DE401EFE75}"/>
              </a:ext>
              <a:ext uri="{C183D7F6-B498-43B3-948B-1728B52AA6E4}">
                <adec:decorative xmlns:adec="http://schemas.microsoft.com/office/drawing/2017/decorative" val="1"/>
              </a:ext>
            </a:extLst>
          </p:cNvPr>
          <p:cNvCxnSpPr>
            <a:cxnSpLocks/>
          </p:cNvCxnSpPr>
          <p:nvPr/>
        </p:nvCxnSpPr>
        <p:spPr>
          <a:xfrm>
            <a:off x="6752385" y="3368431"/>
            <a:ext cx="4986216" cy="0"/>
          </a:xfrm>
          <a:prstGeom prst="line">
            <a:avLst/>
          </a:prstGeom>
          <a:ln w="9525">
            <a:gradFill flip="none" rotWithShape="1">
              <a:gsLst>
                <a:gs pos="0">
                  <a:schemeClr val="bg1">
                    <a:lumMod val="50000"/>
                  </a:schemeClr>
                </a:gs>
                <a:gs pos="48000">
                  <a:schemeClr val="bg1">
                    <a:lumMod val="65000"/>
                  </a:schemeClr>
                </a:gs>
                <a:gs pos="100000">
                  <a:schemeClr val="bg2">
                    <a:lumMod val="90000"/>
                  </a:schemeClr>
                </a:gs>
              </a:gsLst>
              <a:path path="circle">
                <a:fillToRect l="50000" t="50000" r="50000" b="50000"/>
              </a:path>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 name="Group 2" descr="Dataverse for Teams focuses on  application for Microsoft Teams">
            <a:extLst>
              <a:ext uri="{FF2B5EF4-FFF2-40B4-BE49-F238E27FC236}">
                <a16:creationId xmlns:a16="http://schemas.microsoft.com/office/drawing/2014/main" id="{0EFA18D6-031E-420F-AB3F-655D654D5129}"/>
              </a:ext>
            </a:extLst>
          </p:cNvPr>
          <p:cNvGrpSpPr/>
          <p:nvPr/>
        </p:nvGrpSpPr>
        <p:grpSpPr>
          <a:xfrm>
            <a:off x="1838502" y="1543614"/>
            <a:ext cx="2998410" cy="1545854"/>
            <a:chOff x="1838502" y="1543614"/>
            <a:chExt cx="2998410" cy="1545854"/>
          </a:xfrm>
        </p:grpSpPr>
        <p:grpSp>
          <p:nvGrpSpPr>
            <p:cNvPr id="104" name="Group 103">
              <a:extLst>
                <a:ext uri="{FF2B5EF4-FFF2-40B4-BE49-F238E27FC236}">
                  <a16:creationId xmlns:a16="http://schemas.microsoft.com/office/drawing/2014/main" id="{42EA2E97-C03F-4D06-9D63-BEC54F291A6B}"/>
                </a:ext>
              </a:extLst>
            </p:cNvPr>
            <p:cNvGrpSpPr/>
            <p:nvPr/>
          </p:nvGrpSpPr>
          <p:grpSpPr>
            <a:xfrm rot="5400000">
              <a:off x="2049700" y="1332416"/>
              <a:ext cx="1545854" cy="1968250"/>
              <a:chOff x="7949838" y="1524877"/>
              <a:chExt cx="2884323" cy="3672448"/>
            </a:xfrm>
            <a:effectLst>
              <a:outerShdw blurRad="50800" dist="38100" dir="2700000" algn="tl" rotWithShape="0">
                <a:prstClr val="black">
                  <a:alpha val="40000"/>
                </a:prstClr>
              </a:outerShdw>
            </a:effectLst>
          </p:grpSpPr>
          <p:sp>
            <p:nvSpPr>
              <p:cNvPr id="105" name="Oval 104">
                <a:extLst>
                  <a:ext uri="{FF2B5EF4-FFF2-40B4-BE49-F238E27FC236}">
                    <a16:creationId xmlns:a16="http://schemas.microsoft.com/office/drawing/2014/main" id="{4A344816-27F1-4E93-95EA-86B442BE94A1}"/>
                  </a:ext>
                </a:extLst>
              </p:cNvPr>
              <p:cNvSpPr/>
              <p:nvPr/>
            </p:nvSpPr>
            <p:spPr bwMode="auto">
              <a:xfrm>
                <a:off x="7949838" y="2313002"/>
                <a:ext cx="2884323" cy="28843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sp>
            <p:nvSpPr>
              <p:cNvPr id="107" name="Arrow: Up 106">
                <a:extLst>
                  <a:ext uri="{FF2B5EF4-FFF2-40B4-BE49-F238E27FC236}">
                    <a16:creationId xmlns:a16="http://schemas.microsoft.com/office/drawing/2014/main" id="{407D96B3-86C3-44D7-AC1F-BA3C9F2652BB}"/>
                  </a:ext>
                </a:extLst>
              </p:cNvPr>
              <p:cNvSpPr/>
              <p:nvPr/>
            </p:nvSpPr>
            <p:spPr bwMode="auto">
              <a:xfrm>
                <a:off x="9017070" y="1524877"/>
                <a:ext cx="778162" cy="841834"/>
              </a:xfrm>
              <a:prstGeom prst="up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3D484C5F-1B0C-4CF2-A984-3E72F1F6291B}"/>
                </a:ext>
              </a:extLst>
            </p:cNvPr>
            <p:cNvGrpSpPr/>
            <p:nvPr/>
          </p:nvGrpSpPr>
          <p:grpSpPr>
            <a:xfrm>
              <a:off x="1904129" y="1876022"/>
              <a:ext cx="367058" cy="351996"/>
              <a:chOff x="542193" y="3810450"/>
              <a:chExt cx="914400" cy="914400"/>
            </a:xfrm>
          </p:grpSpPr>
          <p:sp>
            <p:nvSpPr>
              <p:cNvPr id="113" name="Oval 112">
                <a:extLst>
                  <a:ext uri="{FF2B5EF4-FFF2-40B4-BE49-F238E27FC236}">
                    <a16:creationId xmlns:a16="http://schemas.microsoft.com/office/drawing/2014/main" id="{A7EA46B1-1BA0-4C48-81E2-D3752E8D2422}"/>
                  </a:ext>
                </a:extLst>
              </p:cNvPr>
              <p:cNvSpPr/>
              <p:nvPr/>
            </p:nvSpPr>
            <p:spPr bwMode="auto">
              <a:xfrm>
                <a:off x="542193" y="3810450"/>
                <a:ext cx="914400" cy="914400"/>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114" name="Picture 113">
                <a:extLst>
                  <a:ext uri="{FF2B5EF4-FFF2-40B4-BE49-F238E27FC236}">
                    <a16:creationId xmlns:a16="http://schemas.microsoft.com/office/drawing/2014/main" id="{1E8D4AAE-B706-4BD1-A586-F5B5069A1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01" y="3994445"/>
                <a:ext cx="555237" cy="555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5" name="Group 114">
              <a:extLst>
                <a:ext uri="{FF2B5EF4-FFF2-40B4-BE49-F238E27FC236}">
                  <a16:creationId xmlns:a16="http://schemas.microsoft.com/office/drawing/2014/main" id="{8B602E77-BE2A-44BF-A351-92445812C308}"/>
                </a:ext>
              </a:extLst>
            </p:cNvPr>
            <p:cNvGrpSpPr/>
            <p:nvPr/>
          </p:nvGrpSpPr>
          <p:grpSpPr>
            <a:xfrm>
              <a:off x="2228236" y="1579041"/>
              <a:ext cx="367058" cy="367058"/>
              <a:chOff x="547333" y="4981031"/>
              <a:chExt cx="914400" cy="914400"/>
            </a:xfrm>
          </p:grpSpPr>
          <p:sp>
            <p:nvSpPr>
              <p:cNvPr id="116" name="Oval 115">
                <a:extLst>
                  <a:ext uri="{FF2B5EF4-FFF2-40B4-BE49-F238E27FC236}">
                    <a16:creationId xmlns:a16="http://schemas.microsoft.com/office/drawing/2014/main" id="{D602BBC7-1CEB-4772-B86E-28353202B7C1}"/>
                  </a:ext>
                </a:extLst>
              </p:cNvPr>
              <p:cNvSpPr/>
              <p:nvPr/>
            </p:nvSpPr>
            <p:spPr bwMode="auto">
              <a:xfrm>
                <a:off x="547333" y="4981031"/>
                <a:ext cx="914400" cy="914400"/>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117" name="Picture 2">
                <a:extLst>
                  <a:ext uri="{FF2B5EF4-FFF2-40B4-BE49-F238E27FC236}">
                    <a16:creationId xmlns:a16="http://schemas.microsoft.com/office/drawing/2014/main" id="{E1A75FE4-FB6A-4F97-95FE-B836ED2567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639" y="5174848"/>
                <a:ext cx="526656" cy="5266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7F74599C-6D60-49E3-9069-9AE5DEA2F75E}"/>
                </a:ext>
              </a:extLst>
            </p:cNvPr>
            <p:cNvGrpSpPr/>
            <p:nvPr/>
          </p:nvGrpSpPr>
          <p:grpSpPr>
            <a:xfrm>
              <a:off x="2661224" y="1578905"/>
              <a:ext cx="352338" cy="352338"/>
              <a:chOff x="6952384" y="4631042"/>
              <a:chExt cx="914400" cy="914400"/>
            </a:xfrm>
          </p:grpSpPr>
          <p:sp>
            <p:nvSpPr>
              <p:cNvPr id="119" name="Oval 118">
                <a:extLst>
                  <a:ext uri="{FF2B5EF4-FFF2-40B4-BE49-F238E27FC236}">
                    <a16:creationId xmlns:a16="http://schemas.microsoft.com/office/drawing/2014/main" id="{A31F79DF-E9FA-4D26-9B68-D5D01A9B5B3B}"/>
                  </a:ext>
                </a:extLst>
              </p:cNvPr>
              <p:cNvSpPr/>
              <p:nvPr/>
            </p:nvSpPr>
            <p:spPr bwMode="auto">
              <a:xfrm>
                <a:off x="6952384" y="4631042"/>
                <a:ext cx="914400" cy="914400"/>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120" name="Picture 2">
                <a:extLst>
                  <a:ext uri="{FF2B5EF4-FFF2-40B4-BE49-F238E27FC236}">
                    <a16:creationId xmlns:a16="http://schemas.microsoft.com/office/drawing/2014/main" id="{BA139C44-B888-485D-9D9D-342FFDE690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1272" y="4816214"/>
                <a:ext cx="566024" cy="566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1" name="Group 120">
              <a:extLst>
                <a:ext uri="{FF2B5EF4-FFF2-40B4-BE49-F238E27FC236}">
                  <a16:creationId xmlns:a16="http://schemas.microsoft.com/office/drawing/2014/main" id="{C6499FE2-C509-4BD7-94E6-0C3D646D6F4C}"/>
                </a:ext>
              </a:extLst>
            </p:cNvPr>
            <p:cNvGrpSpPr/>
            <p:nvPr/>
          </p:nvGrpSpPr>
          <p:grpSpPr>
            <a:xfrm>
              <a:off x="2727262" y="2654785"/>
              <a:ext cx="352339" cy="352339"/>
              <a:chOff x="542193" y="2639869"/>
              <a:chExt cx="914400" cy="914400"/>
            </a:xfrm>
            <a:effectLst>
              <a:outerShdw blurRad="50800" dist="38100" dir="2700000" algn="tl" rotWithShape="0">
                <a:prstClr val="black">
                  <a:alpha val="40000"/>
                </a:prstClr>
              </a:outerShdw>
            </a:effectLst>
          </p:grpSpPr>
          <p:sp>
            <p:nvSpPr>
              <p:cNvPr id="122" name="Oval 121">
                <a:extLst>
                  <a:ext uri="{FF2B5EF4-FFF2-40B4-BE49-F238E27FC236}">
                    <a16:creationId xmlns:a16="http://schemas.microsoft.com/office/drawing/2014/main" id="{88B08960-4856-468F-8050-0F86BF0C4D4F}"/>
                  </a:ext>
                </a:extLst>
              </p:cNvPr>
              <p:cNvSpPr/>
              <p:nvPr/>
            </p:nvSpPr>
            <p:spPr bwMode="auto">
              <a:xfrm>
                <a:off x="542193" y="2639869"/>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123" name="Graphic 122" descr="Table with solid fill">
                <a:extLst>
                  <a:ext uri="{FF2B5EF4-FFF2-40B4-BE49-F238E27FC236}">
                    <a16:creationId xmlns:a16="http://schemas.microsoft.com/office/drawing/2014/main" id="{97D9DFC3-5186-41C6-B089-7BA6238A37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0269" y="2757854"/>
                <a:ext cx="539262" cy="539262"/>
              </a:xfrm>
              <a:prstGeom prst="rect">
                <a:avLst/>
              </a:prstGeom>
            </p:spPr>
          </p:pic>
          <p:grpSp>
            <p:nvGrpSpPr>
              <p:cNvPr id="124" name="Group 123">
                <a:extLst>
                  <a:ext uri="{FF2B5EF4-FFF2-40B4-BE49-F238E27FC236}">
                    <a16:creationId xmlns:a16="http://schemas.microsoft.com/office/drawing/2014/main" id="{A43EDE54-021F-459C-A52E-D6A1BE86B5C7}"/>
                  </a:ext>
                </a:extLst>
              </p:cNvPr>
              <p:cNvGrpSpPr/>
              <p:nvPr/>
            </p:nvGrpSpPr>
            <p:grpSpPr>
              <a:xfrm>
                <a:off x="789688" y="2896050"/>
                <a:ext cx="539262" cy="561064"/>
                <a:chOff x="2344618" y="3073624"/>
                <a:chExt cx="457200" cy="457200"/>
              </a:xfrm>
            </p:grpSpPr>
            <p:sp>
              <p:nvSpPr>
                <p:cNvPr id="125" name="Rectangle 124">
                  <a:extLst>
                    <a:ext uri="{FF2B5EF4-FFF2-40B4-BE49-F238E27FC236}">
                      <a16:creationId xmlns:a16="http://schemas.microsoft.com/office/drawing/2014/main" id="{F0423012-6207-4492-B807-B770038EFAB6}"/>
                    </a:ext>
                  </a:extLst>
                </p:cNvPr>
                <p:cNvSpPr/>
                <p:nvPr/>
              </p:nvSpPr>
              <p:spPr bwMode="auto">
                <a:xfrm>
                  <a:off x="2399323" y="3180862"/>
                  <a:ext cx="336062" cy="2325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126" name="Graphic 125" descr="Table with solid fill">
                  <a:extLst>
                    <a:ext uri="{FF2B5EF4-FFF2-40B4-BE49-F238E27FC236}">
                      <a16:creationId xmlns:a16="http://schemas.microsoft.com/office/drawing/2014/main" id="{6D94DDF0-E3C5-4DCF-A843-9E02B6510B66}"/>
                    </a:ext>
                  </a:extLst>
                </p:cNvPr>
                <p:cNvPicPr>
                  <a:picLocks noChangeAspect="1"/>
                </p:cNvPicPr>
                <p:nvPr/>
              </p:nvPicPr>
              <p:blipFill>
                <a:blip r:embed="rId8">
                  <a:alphaModFix/>
                  <a:extLst>
                    <a:ext uri="{96DAC541-7B7A-43D3-8B79-37D633B846F1}">
                      <asvg:svgBlip xmlns:asvg="http://schemas.microsoft.com/office/drawing/2016/SVG/main" r:embed="rId9"/>
                    </a:ext>
                  </a:extLst>
                </a:blip>
                <a:stretch>
                  <a:fillRect/>
                </a:stretch>
              </p:blipFill>
              <p:spPr>
                <a:xfrm>
                  <a:off x="2344618" y="3073624"/>
                  <a:ext cx="457200" cy="457200"/>
                </a:xfrm>
                <a:prstGeom prst="rect">
                  <a:avLst/>
                </a:prstGeom>
              </p:spPr>
            </p:pic>
          </p:grpSp>
        </p:grpSp>
        <p:sp>
          <p:nvSpPr>
            <p:cNvPr id="128" name="Oval 127">
              <a:extLst>
                <a:ext uri="{FF2B5EF4-FFF2-40B4-BE49-F238E27FC236}">
                  <a16:creationId xmlns:a16="http://schemas.microsoft.com/office/drawing/2014/main" id="{5173733C-124F-4AA6-9B1A-67036758AC67}"/>
                </a:ext>
              </a:extLst>
            </p:cNvPr>
            <p:cNvSpPr/>
            <p:nvPr/>
          </p:nvSpPr>
          <p:spPr bwMode="auto">
            <a:xfrm>
              <a:off x="2285801" y="1969726"/>
              <a:ext cx="684717" cy="68471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grpSp>
          <p:nvGrpSpPr>
            <p:cNvPr id="132" name="Group 131">
              <a:extLst>
                <a:ext uri="{FF2B5EF4-FFF2-40B4-BE49-F238E27FC236}">
                  <a16:creationId xmlns:a16="http://schemas.microsoft.com/office/drawing/2014/main" id="{9305296E-282D-4BBA-A9E9-AF39C4FC5C9B}"/>
                </a:ext>
              </a:extLst>
            </p:cNvPr>
            <p:cNvGrpSpPr/>
            <p:nvPr/>
          </p:nvGrpSpPr>
          <p:grpSpPr>
            <a:xfrm>
              <a:off x="2155041" y="2654210"/>
              <a:ext cx="352339" cy="352339"/>
              <a:chOff x="6391211" y="5928337"/>
              <a:chExt cx="657409" cy="657409"/>
            </a:xfrm>
          </p:grpSpPr>
          <p:sp>
            <p:nvSpPr>
              <p:cNvPr id="133" name="Oval 132">
                <a:extLst>
                  <a:ext uri="{FF2B5EF4-FFF2-40B4-BE49-F238E27FC236}">
                    <a16:creationId xmlns:a16="http://schemas.microsoft.com/office/drawing/2014/main" id="{8B0A98A1-1584-46F0-8B7E-C24A2EBCF57E}"/>
                  </a:ext>
                </a:extLst>
              </p:cNvPr>
              <p:cNvSpPr/>
              <p:nvPr/>
            </p:nvSpPr>
            <p:spPr bwMode="auto">
              <a:xfrm>
                <a:off x="6391211" y="5928337"/>
                <a:ext cx="657409" cy="657409"/>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134" name="Picture 133">
                <a:extLst>
                  <a:ext uri="{FF2B5EF4-FFF2-40B4-BE49-F238E27FC236}">
                    <a16:creationId xmlns:a16="http://schemas.microsoft.com/office/drawing/2014/main" id="{3F546F20-66EC-4C2E-BF77-0CFBA1826D91}"/>
                  </a:ext>
                </a:extLst>
              </p:cNvPr>
              <p:cNvPicPr>
                <a:picLocks noChangeAspect="1"/>
              </p:cNvPicPr>
              <p:nvPr/>
            </p:nvPicPr>
            <p:blipFill>
              <a:blip r:embed="rId10"/>
              <a:stretch>
                <a:fillRect/>
              </a:stretch>
            </p:blipFill>
            <p:spPr>
              <a:xfrm>
                <a:off x="6551194" y="6061778"/>
                <a:ext cx="352425" cy="390525"/>
              </a:xfrm>
              <a:prstGeom prst="rect">
                <a:avLst/>
              </a:prstGeom>
            </p:spPr>
          </p:pic>
        </p:grpSp>
        <p:grpSp>
          <p:nvGrpSpPr>
            <p:cNvPr id="135" name="Group 134">
              <a:extLst>
                <a:ext uri="{FF2B5EF4-FFF2-40B4-BE49-F238E27FC236}">
                  <a16:creationId xmlns:a16="http://schemas.microsoft.com/office/drawing/2014/main" id="{67BB56D6-3748-4364-B694-4A15354EA1F7}"/>
                </a:ext>
              </a:extLst>
            </p:cNvPr>
            <p:cNvGrpSpPr/>
            <p:nvPr/>
          </p:nvGrpSpPr>
          <p:grpSpPr>
            <a:xfrm>
              <a:off x="2977855" y="1871392"/>
              <a:ext cx="352397" cy="352397"/>
              <a:chOff x="542193" y="2711986"/>
              <a:chExt cx="914400" cy="914400"/>
            </a:xfrm>
          </p:grpSpPr>
          <p:sp>
            <p:nvSpPr>
              <p:cNvPr id="136" name="Oval 135">
                <a:extLst>
                  <a:ext uri="{FF2B5EF4-FFF2-40B4-BE49-F238E27FC236}">
                    <a16:creationId xmlns:a16="http://schemas.microsoft.com/office/drawing/2014/main" id="{1D8D484C-3461-462A-B18C-70E5C9655C17}"/>
                  </a:ext>
                </a:extLst>
              </p:cNvPr>
              <p:cNvSpPr/>
              <p:nvPr/>
            </p:nvSpPr>
            <p:spPr bwMode="auto">
              <a:xfrm>
                <a:off x="542193" y="2711986"/>
                <a:ext cx="914400" cy="914400"/>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137" name="Picture 2">
                <a:extLst>
                  <a:ext uri="{FF2B5EF4-FFF2-40B4-BE49-F238E27FC236}">
                    <a16:creationId xmlns:a16="http://schemas.microsoft.com/office/drawing/2014/main" id="{638C5E66-9D10-4ED3-BA5A-BBF85D66E0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3266" y="2881579"/>
                <a:ext cx="547422" cy="5474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8" name="Group 137">
              <a:extLst>
                <a:ext uri="{FF2B5EF4-FFF2-40B4-BE49-F238E27FC236}">
                  <a16:creationId xmlns:a16="http://schemas.microsoft.com/office/drawing/2014/main" id="{008F3FF3-D803-4FFA-A7FF-3537E9642C26}"/>
                </a:ext>
              </a:extLst>
            </p:cNvPr>
            <p:cNvGrpSpPr/>
            <p:nvPr/>
          </p:nvGrpSpPr>
          <p:grpSpPr>
            <a:xfrm>
              <a:off x="3806752" y="1799419"/>
              <a:ext cx="1030160" cy="1049411"/>
              <a:chOff x="8878056" y="467071"/>
              <a:chExt cx="1030160" cy="1049411"/>
            </a:xfrm>
          </p:grpSpPr>
          <p:sp>
            <p:nvSpPr>
              <p:cNvPr id="139" name="Oval 138">
                <a:extLst>
                  <a:ext uri="{FF2B5EF4-FFF2-40B4-BE49-F238E27FC236}">
                    <a16:creationId xmlns:a16="http://schemas.microsoft.com/office/drawing/2014/main" id="{EDF0C8A9-B8A3-4B73-BCAF-8FBBCA8A8B2C}"/>
                  </a:ext>
                </a:extLst>
              </p:cNvPr>
              <p:cNvSpPr/>
              <p:nvPr/>
            </p:nvSpPr>
            <p:spPr bwMode="auto">
              <a:xfrm>
                <a:off x="8878056" y="467071"/>
                <a:ext cx="1030160" cy="1049411"/>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140" name="Picture 139" descr="A picture containing object, clock, drawing&#10;&#10;Description automatically generated">
                <a:extLst>
                  <a:ext uri="{FF2B5EF4-FFF2-40B4-BE49-F238E27FC236}">
                    <a16:creationId xmlns:a16="http://schemas.microsoft.com/office/drawing/2014/main" id="{99E5FD3F-7DEA-45D9-BAAF-C399D9F0BC6A}"/>
                  </a:ext>
                </a:extLst>
              </p:cNvPr>
              <p:cNvPicPr>
                <a:picLocks noChangeAspect="1"/>
              </p:cNvPicPr>
              <p:nvPr/>
            </p:nvPicPr>
            <p:blipFill>
              <a:blip r:embed="rId12"/>
              <a:stretch>
                <a:fillRect/>
              </a:stretch>
            </p:blipFill>
            <p:spPr>
              <a:xfrm>
                <a:off x="9075405" y="707364"/>
                <a:ext cx="633187" cy="588864"/>
              </a:xfrm>
              <a:prstGeom prst="rect">
                <a:avLst/>
              </a:prstGeom>
            </p:spPr>
          </p:pic>
        </p:grpSp>
        <p:pic>
          <p:nvPicPr>
            <p:cNvPr id="10" name="Graphic 1">
              <a:extLst>
                <a:ext uri="{FF2B5EF4-FFF2-40B4-BE49-F238E27FC236}">
                  <a16:creationId xmlns:a16="http://schemas.microsoft.com/office/drawing/2014/main" id="{AB2BB83D-97E0-4A59-904E-05038A32736B}"/>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404044" y="2091892"/>
              <a:ext cx="451592" cy="418141"/>
            </a:xfrm>
            <a:prstGeom prst="rect">
              <a:avLst/>
            </a:prstGeom>
          </p:spPr>
        </p:pic>
      </p:grpSp>
      <p:graphicFrame>
        <p:nvGraphicFramePr>
          <p:cNvPr id="198" name="Table 5">
            <a:extLst>
              <a:ext uri="{FF2B5EF4-FFF2-40B4-BE49-F238E27FC236}">
                <a16:creationId xmlns:a16="http://schemas.microsoft.com/office/drawing/2014/main" id="{76CD8B00-6EAC-4BE2-ACC5-30A83D071987}"/>
              </a:ext>
            </a:extLst>
          </p:cNvPr>
          <p:cNvGraphicFramePr>
            <a:graphicFrameLocks noGrp="1"/>
          </p:cNvGraphicFramePr>
          <p:nvPr>
            <p:extLst>
              <p:ext uri="{D42A27DB-BD31-4B8C-83A1-F6EECF244321}">
                <p14:modId xmlns:p14="http://schemas.microsoft.com/office/powerpoint/2010/main" val="2980307902"/>
              </p:ext>
            </p:extLst>
          </p:nvPr>
        </p:nvGraphicFramePr>
        <p:xfrm>
          <a:off x="994180" y="3382637"/>
          <a:ext cx="10609556" cy="3090369"/>
        </p:xfrm>
        <a:graphic>
          <a:graphicData uri="http://schemas.openxmlformats.org/drawingml/2006/table">
            <a:tbl>
              <a:tblPr bandRow="1">
                <a:tableStyleId>{93296810-A885-4BE3-A3E7-6D5BEEA58F35}</a:tableStyleId>
              </a:tblPr>
              <a:tblGrid>
                <a:gridCol w="4865324">
                  <a:extLst>
                    <a:ext uri="{9D8B030D-6E8A-4147-A177-3AD203B41FA5}">
                      <a16:colId xmlns:a16="http://schemas.microsoft.com/office/drawing/2014/main" val="1024773759"/>
                    </a:ext>
                  </a:extLst>
                </a:gridCol>
                <a:gridCol w="996028">
                  <a:extLst>
                    <a:ext uri="{9D8B030D-6E8A-4147-A177-3AD203B41FA5}">
                      <a16:colId xmlns:a16="http://schemas.microsoft.com/office/drawing/2014/main" val="2994273965"/>
                    </a:ext>
                  </a:extLst>
                </a:gridCol>
                <a:gridCol w="4748204">
                  <a:extLst>
                    <a:ext uri="{9D8B030D-6E8A-4147-A177-3AD203B41FA5}">
                      <a16:colId xmlns:a16="http://schemas.microsoft.com/office/drawing/2014/main" val="3714153019"/>
                    </a:ext>
                  </a:extLst>
                </a:gridCol>
              </a:tblGrid>
              <a:tr h="39004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dirty="0">
                          <a:cs typeface="Segoe UI" pitchFamily="34" charset="0"/>
                        </a:rPr>
                        <a:t>For use in Teams only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cs typeface="Segoe UI" pitchFamily="34" charset="0"/>
                        </a:rPr>
                        <a:t>For building larger scale applications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99579456"/>
                  </a:ext>
                </a:extLst>
              </a:tr>
              <a:tr h="390043">
                <a:tc>
                  <a:txBody>
                    <a:bodyPr/>
                    <a:lstStyle/>
                    <a:p>
                      <a:r>
                        <a:rPr lang="en-US" sz="1800">
                          <a:cs typeface="Segoe UI" pitchFamily="34" charset="0"/>
                        </a:rPr>
                        <a:t>Relational data storage within a Team</a:t>
                      </a:r>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cs typeface="Segoe UI" pitchFamily="34" charset="0"/>
                        </a:rPr>
                        <a:t>Larger datasets, data lake, offline data, data integrations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02355570"/>
                  </a:ext>
                </a:extLst>
              </a:tr>
              <a:tr h="39004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cs typeface="Segoe UI" pitchFamily="34" charset="0"/>
                        </a:rPr>
                        <a:t>1 Dataverse for Teams environment per Team</a:t>
                      </a:r>
                      <a:br>
                        <a:rPr lang="ru-RU" sz="1800">
                          <a:cs typeface="Segoe UI" pitchFamily="34" charset="0"/>
                        </a:rPr>
                      </a:br>
                      <a:r>
                        <a:rPr lang="ru-RU" sz="1800">
                          <a:cs typeface="Segoe UI" pitchFamily="34" charset="0"/>
                        </a:rPr>
                        <a:t>(</a:t>
                      </a:r>
                      <a:r>
                        <a:rPr lang="en-US" sz="1800">
                          <a:cs typeface="Segoe UI" pitchFamily="34" charset="0"/>
                        </a:rPr>
                        <a:t>max environments: 5 default + 1 per 20 users)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cs typeface="Segoe UI" pitchFamily="34" charset="0"/>
                        </a:rPr>
                        <a:t>Unlimited number of environments</a:t>
                      </a:r>
                    </a:p>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07198081"/>
                  </a:ext>
                </a:extLst>
              </a:tr>
              <a:tr h="390043">
                <a:tc>
                  <a:txBody>
                    <a:bodyPr/>
                    <a:lstStyle/>
                    <a:p>
                      <a:r>
                        <a:rPr lang="en-US" sz="1800">
                          <a:cs typeface="Segoe UI" pitchFamily="34" charset="0"/>
                        </a:rPr>
                        <a:t>Up to 2 GB data storage per team</a:t>
                      </a:r>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cs typeface="Segoe UI" pitchFamily="34" charset="0"/>
                        </a:rPr>
                        <a:t>Up to 4 TB of data storage </a:t>
                      </a:r>
                    </a:p>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35436193"/>
                  </a:ext>
                </a:extLst>
              </a:tr>
              <a:tr h="39004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cs typeface="Segoe UI" pitchFamily="34" charset="0"/>
                        </a:rPr>
                        <a:t>Permissions inherited from the Team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cs typeface="Segoe UI" pitchFamily="34" charset="0"/>
                        </a:rPr>
                        <a:t>Rich access control and auditing capabilities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61904593"/>
                  </a:ext>
                </a:extLst>
              </a:tr>
              <a:tr h="39004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cs typeface="Segoe UI" pitchFamily="34" charset="0"/>
                        </a:rPr>
                        <a:t>Capacity add-ons are not available</a:t>
                      </a:r>
                      <a:endParaRPr lang="en-GB" sz="18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dirty="0">
                          <a:cs typeface="Segoe UI" pitchFamily="34" charset="0"/>
                        </a:rPr>
                        <a:t>Capacity add-ons available</a:t>
                      </a:r>
                      <a:endParaRPr lang="en-GB"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83287490"/>
                  </a:ext>
                </a:extLst>
              </a:tr>
            </a:tbl>
          </a:graphicData>
        </a:graphic>
      </p:graphicFrame>
      <p:grpSp>
        <p:nvGrpSpPr>
          <p:cNvPr id="18" name="Group 17" descr="Full Dataverse can be used for more complex enterprise grade applications , that can be surfaced to custom web apps and Dynamics">
            <a:extLst>
              <a:ext uri="{FF2B5EF4-FFF2-40B4-BE49-F238E27FC236}">
                <a16:creationId xmlns:a16="http://schemas.microsoft.com/office/drawing/2014/main" id="{2B896ECC-5BCB-9950-7158-FD677E8C2056}"/>
              </a:ext>
            </a:extLst>
          </p:cNvPr>
          <p:cNvGrpSpPr/>
          <p:nvPr/>
        </p:nvGrpSpPr>
        <p:grpSpPr>
          <a:xfrm>
            <a:off x="7796901" y="1403341"/>
            <a:ext cx="2771156" cy="1839237"/>
            <a:chOff x="7796901" y="1403341"/>
            <a:chExt cx="2771156" cy="1839237"/>
          </a:xfrm>
        </p:grpSpPr>
        <p:grpSp>
          <p:nvGrpSpPr>
            <p:cNvPr id="4" name="Group 3" descr="Full Dataverse used for building larger scale applications, not only for Teams">
              <a:extLst>
                <a:ext uri="{FF2B5EF4-FFF2-40B4-BE49-F238E27FC236}">
                  <a16:creationId xmlns:a16="http://schemas.microsoft.com/office/drawing/2014/main" id="{2324F8B8-4A25-4B5F-B841-D7D4263CF20D}"/>
                </a:ext>
              </a:extLst>
            </p:cNvPr>
            <p:cNvGrpSpPr/>
            <p:nvPr/>
          </p:nvGrpSpPr>
          <p:grpSpPr>
            <a:xfrm>
              <a:off x="7796901" y="1403341"/>
              <a:ext cx="2760133" cy="1839237"/>
              <a:chOff x="7796901" y="1403341"/>
              <a:chExt cx="2760133" cy="1839237"/>
            </a:xfrm>
          </p:grpSpPr>
          <p:grpSp>
            <p:nvGrpSpPr>
              <p:cNvPr id="142" name="Group 141">
                <a:extLst>
                  <a:ext uri="{FF2B5EF4-FFF2-40B4-BE49-F238E27FC236}">
                    <a16:creationId xmlns:a16="http://schemas.microsoft.com/office/drawing/2014/main" id="{8E20552B-47E5-4820-8462-24B17A51AFFD}"/>
                  </a:ext>
                </a:extLst>
              </p:cNvPr>
              <p:cNvGrpSpPr/>
              <p:nvPr/>
            </p:nvGrpSpPr>
            <p:grpSpPr>
              <a:xfrm>
                <a:off x="7796901" y="1403341"/>
                <a:ext cx="2301433" cy="1839237"/>
                <a:chOff x="7416577" y="1403341"/>
                <a:chExt cx="2301433" cy="1839237"/>
              </a:xfrm>
              <a:effectLst>
                <a:outerShdw blurRad="50800" dist="38100" dir="2700000" algn="tl" rotWithShape="0">
                  <a:prstClr val="black">
                    <a:alpha val="40000"/>
                  </a:prstClr>
                </a:outerShdw>
              </a:effectLst>
            </p:grpSpPr>
            <p:sp>
              <p:nvSpPr>
                <p:cNvPr id="143" name="Arrow: Right 142">
                  <a:extLst>
                    <a:ext uri="{FF2B5EF4-FFF2-40B4-BE49-F238E27FC236}">
                      <a16:creationId xmlns:a16="http://schemas.microsoft.com/office/drawing/2014/main" id="{9F3251E6-9838-4A36-AD24-04C879A99F8A}"/>
                    </a:ext>
                  </a:extLst>
                </p:cNvPr>
                <p:cNvSpPr/>
                <p:nvPr/>
              </p:nvSpPr>
              <p:spPr bwMode="auto">
                <a:xfrm rot="1524678">
                  <a:off x="9110599" y="2692609"/>
                  <a:ext cx="607411" cy="29007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sp>
              <p:nvSpPr>
                <p:cNvPr id="144" name="Arrow: Right 143">
                  <a:extLst>
                    <a:ext uri="{FF2B5EF4-FFF2-40B4-BE49-F238E27FC236}">
                      <a16:creationId xmlns:a16="http://schemas.microsoft.com/office/drawing/2014/main" id="{B58D6987-AC0C-40C6-AA3A-31CDB34ABA5E}"/>
                    </a:ext>
                  </a:extLst>
                </p:cNvPr>
                <p:cNvSpPr/>
                <p:nvPr/>
              </p:nvSpPr>
              <p:spPr bwMode="auto">
                <a:xfrm>
                  <a:off x="9224138" y="2202124"/>
                  <a:ext cx="465165" cy="29007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sp>
              <p:nvSpPr>
                <p:cNvPr id="145" name="Arrow: Right 144">
                  <a:extLst>
                    <a:ext uri="{FF2B5EF4-FFF2-40B4-BE49-F238E27FC236}">
                      <a16:creationId xmlns:a16="http://schemas.microsoft.com/office/drawing/2014/main" id="{BBE049BA-D1C0-4868-AB46-15AC303403BC}"/>
                    </a:ext>
                  </a:extLst>
                </p:cNvPr>
                <p:cNvSpPr/>
                <p:nvPr/>
              </p:nvSpPr>
              <p:spPr bwMode="auto">
                <a:xfrm rot="20288409">
                  <a:off x="9143849" y="1727668"/>
                  <a:ext cx="569267" cy="29007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sp>
              <p:nvSpPr>
                <p:cNvPr id="146" name="Oval 145">
                  <a:extLst>
                    <a:ext uri="{FF2B5EF4-FFF2-40B4-BE49-F238E27FC236}">
                      <a16:creationId xmlns:a16="http://schemas.microsoft.com/office/drawing/2014/main" id="{CE3984B8-806E-482C-B95A-1F21ECF00507}"/>
                    </a:ext>
                  </a:extLst>
                </p:cNvPr>
                <p:cNvSpPr/>
                <p:nvPr/>
              </p:nvSpPr>
              <p:spPr bwMode="auto">
                <a:xfrm>
                  <a:off x="7416577" y="1403341"/>
                  <a:ext cx="1839237" cy="1839237"/>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grpSp>
          <p:grpSp>
            <p:nvGrpSpPr>
              <p:cNvPr id="147" name="Group 146">
                <a:extLst>
                  <a:ext uri="{FF2B5EF4-FFF2-40B4-BE49-F238E27FC236}">
                    <a16:creationId xmlns:a16="http://schemas.microsoft.com/office/drawing/2014/main" id="{B9730130-EE53-4161-9BDB-62061B6CAE99}"/>
                  </a:ext>
                </a:extLst>
              </p:cNvPr>
              <p:cNvGrpSpPr/>
              <p:nvPr/>
            </p:nvGrpSpPr>
            <p:grpSpPr>
              <a:xfrm>
                <a:off x="7969755" y="1671273"/>
                <a:ext cx="353378" cy="338877"/>
                <a:chOff x="542193" y="3810450"/>
                <a:chExt cx="914400" cy="914400"/>
              </a:xfrm>
            </p:grpSpPr>
            <p:sp>
              <p:nvSpPr>
                <p:cNvPr id="148" name="Oval 147">
                  <a:extLst>
                    <a:ext uri="{FF2B5EF4-FFF2-40B4-BE49-F238E27FC236}">
                      <a16:creationId xmlns:a16="http://schemas.microsoft.com/office/drawing/2014/main" id="{E32502A7-AD43-46A4-A551-96B03A06FB49}"/>
                    </a:ext>
                  </a:extLst>
                </p:cNvPr>
                <p:cNvSpPr/>
                <p:nvPr/>
              </p:nvSpPr>
              <p:spPr bwMode="auto">
                <a:xfrm>
                  <a:off x="542193" y="3810450"/>
                  <a:ext cx="914400" cy="914400"/>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149" name="Picture 148">
                  <a:extLst>
                    <a:ext uri="{FF2B5EF4-FFF2-40B4-BE49-F238E27FC236}">
                      <a16:creationId xmlns:a16="http://schemas.microsoft.com/office/drawing/2014/main" id="{6C799602-49F0-4177-9C7C-1DF67A7A6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01" y="3994445"/>
                  <a:ext cx="555237" cy="555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0" name="Group 149">
                <a:extLst>
                  <a:ext uri="{FF2B5EF4-FFF2-40B4-BE49-F238E27FC236}">
                    <a16:creationId xmlns:a16="http://schemas.microsoft.com/office/drawing/2014/main" id="{BB9B6C47-864D-4A9F-93E2-C57BBD3ADEA4}"/>
                  </a:ext>
                </a:extLst>
              </p:cNvPr>
              <p:cNvGrpSpPr/>
              <p:nvPr/>
            </p:nvGrpSpPr>
            <p:grpSpPr>
              <a:xfrm>
                <a:off x="8330605" y="1436445"/>
                <a:ext cx="353378" cy="353378"/>
                <a:chOff x="547333" y="4981031"/>
                <a:chExt cx="914400" cy="914400"/>
              </a:xfrm>
            </p:grpSpPr>
            <p:sp>
              <p:nvSpPr>
                <p:cNvPr id="151" name="Oval 150">
                  <a:extLst>
                    <a:ext uri="{FF2B5EF4-FFF2-40B4-BE49-F238E27FC236}">
                      <a16:creationId xmlns:a16="http://schemas.microsoft.com/office/drawing/2014/main" id="{C4075546-2D96-41D4-9680-4325560E915E}"/>
                    </a:ext>
                  </a:extLst>
                </p:cNvPr>
                <p:cNvSpPr/>
                <p:nvPr/>
              </p:nvSpPr>
              <p:spPr bwMode="auto">
                <a:xfrm>
                  <a:off x="547333" y="4981031"/>
                  <a:ext cx="914400" cy="914400"/>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152" name="Picture 2">
                  <a:extLst>
                    <a:ext uri="{FF2B5EF4-FFF2-40B4-BE49-F238E27FC236}">
                      <a16:creationId xmlns:a16="http://schemas.microsoft.com/office/drawing/2014/main" id="{FFA9C2BD-2E6A-4F5C-B4FD-29D2EA67B6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639" y="5174848"/>
                  <a:ext cx="526656" cy="5266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3" name="Group 152">
                <a:extLst>
                  <a:ext uri="{FF2B5EF4-FFF2-40B4-BE49-F238E27FC236}">
                    <a16:creationId xmlns:a16="http://schemas.microsoft.com/office/drawing/2014/main" id="{8E707E8A-7250-496B-81DB-F9E58198CDB1}"/>
                  </a:ext>
                </a:extLst>
              </p:cNvPr>
              <p:cNvGrpSpPr/>
              <p:nvPr/>
            </p:nvGrpSpPr>
            <p:grpSpPr>
              <a:xfrm>
                <a:off x="8765919" y="1439339"/>
                <a:ext cx="339207" cy="339207"/>
                <a:chOff x="6952384" y="4631042"/>
                <a:chExt cx="914400" cy="914400"/>
              </a:xfrm>
            </p:grpSpPr>
            <p:sp>
              <p:nvSpPr>
                <p:cNvPr id="154" name="Oval 153">
                  <a:extLst>
                    <a:ext uri="{FF2B5EF4-FFF2-40B4-BE49-F238E27FC236}">
                      <a16:creationId xmlns:a16="http://schemas.microsoft.com/office/drawing/2014/main" id="{38C60944-CDB8-4F61-9BD1-76A7ABB1A204}"/>
                    </a:ext>
                  </a:extLst>
                </p:cNvPr>
                <p:cNvSpPr/>
                <p:nvPr/>
              </p:nvSpPr>
              <p:spPr bwMode="auto">
                <a:xfrm>
                  <a:off x="6952384" y="4631042"/>
                  <a:ext cx="914400" cy="914400"/>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155" name="Picture 2">
                  <a:extLst>
                    <a:ext uri="{FF2B5EF4-FFF2-40B4-BE49-F238E27FC236}">
                      <a16:creationId xmlns:a16="http://schemas.microsoft.com/office/drawing/2014/main" id="{16BF3C9A-2E1C-41DF-BC6C-267B03DA4A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1272" y="4816214"/>
                  <a:ext cx="566024" cy="566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6" name="Group 155">
                <a:extLst>
                  <a:ext uri="{FF2B5EF4-FFF2-40B4-BE49-F238E27FC236}">
                    <a16:creationId xmlns:a16="http://schemas.microsoft.com/office/drawing/2014/main" id="{46D346BE-974A-4AF0-9887-BE879B2EA505}"/>
                  </a:ext>
                </a:extLst>
              </p:cNvPr>
              <p:cNvGrpSpPr/>
              <p:nvPr/>
            </p:nvGrpSpPr>
            <p:grpSpPr>
              <a:xfrm>
                <a:off x="9239371" y="2439903"/>
                <a:ext cx="339207" cy="339207"/>
                <a:chOff x="542193" y="2639869"/>
                <a:chExt cx="914400" cy="914400"/>
              </a:xfrm>
              <a:effectLst>
                <a:outerShdw blurRad="50800" dist="38100" dir="2700000" algn="tl" rotWithShape="0">
                  <a:prstClr val="black">
                    <a:alpha val="40000"/>
                  </a:prstClr>
                </a:outerShdw>
              </a:effectLst>
            </p:grpSpPr>
            <p:sp>
              <p:nvSpPr>
                <p:cNvPr id="157" name="Oval 156">
                  <a:extLst>
                    <a:ext uri="{FF2B5EF4-FFF2-40B4-BE49-F238E27FC236}">
                      <a16:creationId xmlns:a16="http://schemas.microsoft.com/office/drawing/2014/main" id="{9741D51F-1058-4B34-B416-39A0FEF1EBD7}"/>
                    </a:ext>
                  </a:extLst>
                </p:cNvPr>
                <p:cNvSpPr/>
                <p:nvPr/>
              </p:nvSpPr>
              <p:spPr bwMode="auto">
                <a:xfrm>
                  <a:off x="542193" y="2639869"/>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158" name="Graphic 157" descr="Table with solid fill">
                  <a:extLst>
                    <a:ext uri="{FF2B5EF4-FFF2-40B4-BE49-F238E27FC236}">
                      <a16:creationId xmlns:a16="http://schemas.microsoft.com/office/drawing/2014/main" id="{FF888FE5-442C-4816-B68B-5D0508DC40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0269" y="2757854"/>
                  <a:ext cx="539262" cy="539262"/>
                </a:xfrm>
                <a:prstGeom prst="rect">
                  <a:avLst/>
                </a:prstGeom>
              </p:spPr>
            </p:pic>
            <p:grpSp>
              <p:nvGrpSpPr>
                <p:cNvPr id="159" name="Group 158">
                  <a:extLst>
                    <a:ext uri="{FF2B5EF4-FFF2-40B4-BE49-F238E27FC236}">
                      <a16:creationId xmlns:a16="http://schemas.microsoft.com/office/drawing/2014/main" id="{F616B3CA-8750-4FEF-A18C-AED58496C29E}"/>
                    </a:ext>
                  </a:extLst>
                </p:cNvPr>
                <p:cNvGrpSpPr/>
                <p:nvPr/>
              </p:nvGrpSpPr>
              <p:grpSpPr>
                <a:xfrm>
                  <a:off x="789688" y="2896050"/>
                  <a:ext cx="539262" cy="561064"/>
                  <a:chOff x="2344618" y="3073624"/>
                  <a:chExt cx="457200" cy="457200"/>
                </a:xfrm>
              </p:grpSpPr>
              <p:sp>
                <p:nvSpPr>
                  <p:cNvPr id="160" name="Rectangle 159">
                    <a:extLst>
                      <a:ext uri="{FF2B5EF4-FFF2-40B4-BE49-F238E27FC236}">
                        <a16:creationId xmlns:a16="http://schemas.microsoft.com/office/drawing/2014/main" id="{5F7EB1ED-6393-429F-9456-18D7DF1D8584}"/>
                      </a:ext>
                    </a:extLst>
                  </p:cNvPr>
                  <p:cNvSpPr/>
                  <p:nvPr/>
                </p:nvSpPr>
                <p:spPr bwMode="auto">
                  <a:xfrm>
                    <a:off x="2399323" y="3180862"/>
                    <a:ext cx="336062" cy="2325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161" name="Graphic 160" descr="Table with solid fill">
                    <a:extLst>
                      <a:ext uri="{FF2B5EF4-FFF2-40B4-BE49-F238E27FC236}">
                        <a16:creationId xmlns:a16="http://schemas.microsoft.com/office/drawing/2014/main" id="{87353E6E-E4DF-4535-865B-43E591C11560}"/>
                      </a:ext>
                    </a:extLst>
                  </p:cNvPr>
                  <p:cNvPicPr>
                    <a:picLocks noChangeAspect="1"/>
                  </p:cNvPicPr>
                  <p:nvPr/>
                </p:nvPicPr>
                <p:blipFill>
                  <a:blip r:embed="rId8">
                    <a:alphaModFix/>
                    <a:extLst>
                      <a:ext uri="{96DAC541-7B7A-43D3-8B79-37D633B846F1}">
                        <asvg:svgBlip xmlns:asvg="http://schemas.microsoft.com/office/drawing/2016/SVG/main" r:embed="rId9"/>
                      </a:ext>
                    </a:extLst>
                  </a:blip>
                  <a:stretch>
                    <a:fillRect/>
                  </a:stretch>
                </p:blipFill>
                <p:spPr>
                  <a:xfrm>
                    <a:off x="2344618" y="3073624"/>
                    <a:ext cx="457200" cy="457200"/>
                  </a:xfrm>
                  <a:prstGeom prst="rect">
                    <a:avLst/>
                  </a:prstGeom>
                </p:spPr>
              </p:pic>
            </p:grpSp>
          </p:grpSp>
          <p:sp>
            <p:nvSpPr>
              <p:cNvPr id="163" name="Oval 162">
                <a:extLst>
                  <a:ext uri="{FF2B5EF4-FFF2-40B4-BE49-F238E27FC236}">
                    <a16:creationId xmlns:a16="http://schemas.microsoft.com/office/drawing/2014/main" id="{56A60C4D-8632-455C-8D06-70F9E0F626DD}"/>
                  </a:ext>
                </a:extLst>
              </p:cNvPr>
              <p:cNvSpPr/>
              <p:nvPr/>
            </p:nvSpPr>
            <p:spPr bwMode="auto">
              <a:xfrm>
                <a:off x="8391122" y="1996183"/>
                <a:ext cx="659198" cy="6591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grpSp>
            <p:nvGrpSpPr>
              <p:cNvPr id="167" name="Group 166">
                <a:extLst>
                  <a:ext uri="{FF2B5EF4-FFF2-40B4-BE49-F238E27FC236}">
                    <a16:creationId xmlns:a16="http://schemas.microsoft.com/office/drawing/2014/main" id="{89A7D212-A5CA-47F1-BFA2-86E1BC88CF4D}"/>
                  </a:ext>
                </a:extLst>
              </p:cNvPr>
              <p:cNvGrpSpPr/>
              <p:nvPr/>
            </p:nvGrpSpPr>
            <p:grpSpPr>
              <a:xfrm>
                <a:off x="8147970" y="2788726"/>
                <a:ext cx="339207" cy="339207"/>
                <a:chOff x="8087974" y="5456115"/>
                <a:chExt cx="657409" cy="657409"/>
              </a:xfrm>
              <a:effectLst>
                <a:outerShdw blurRad="50800" dist="38100" dir="2700000" algn="tl" rotWithShape="0">
                  <a:prstClr val="black">
                    <a:alpha val="40000"/>
                  </a:prstClr>
                </a:outerShdw>
              </a:effectLst>
            </p:grpSpPr>
            <p:sp>
              <p:nvSpPr>
                <p:cNvPr id="168" name="Oval 167">
                  <a:extLst>
                    <a:ext uri="{FF2B5EF4-FFF2-40B4-BE49-F238E27FC236}">
                      <a16:creationId xmlns:a16="http://schemas.microsoft.com/office/drawing/2014/main" id="{2D57602C-2DB8-4DCF-8339-668802E9735F}"/>
                    </a:ext>
                  </a:extLst>
                </p:cNvPr>
                <p:cNvSpPr/>
                <p:nvPr/>
              </p:nvSpPr>
              <p:spPr bwMode="auto">
                <a:xfrm>
                  <a:off x="8087974" y="5456115"/>
                  <a:ext cx="657409" cy="6574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169" name="Picture 168">
                  <a:extLst>
                    <a:ext uri="{FF2B5EF4-FFF2-40B4-BE49-F238E27FC236}">
                      <a16:creationId xmlns:a16="http://schemas.microsoft.com/office/drawing/2014/main" id="{2DC9CFC9-A537-45A4-8183-2CC16DA54BA9}"/>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2221" b="2221"/>
                <a:stretch/>
              </p:blipFill>
              <p:spPr>
                <a:xfrm>
                  <a:off x="8191576" y="5574280"/>
                  <a:ext cx="453527" cy="433383"/>
                </a:xfrm>
                <a:prstGeom prst="rect">
                  <a:avLst/>
                </a:prstGeom>
              </p:spPr>
            </p:pic>
          </p:grpSp>
          <p:grpSp>
            <p:nvGrpSpPr>
              <p:cNvPr id="170" name="Group 169">
                <a:extLst>
                  <a:ext uri="{FF2B5EF4-FFF2-40B4-BE49-F238E27FC236}">
                    <a16:creationId xmlns:a16="http://schemas.microsoft.com/office/drawing/2014/main" id="{D3DFD02C-0C6E-49DC-967C-E970B6D1A9B5}"/>
                  </a:ext>
                </a:extLst>
              </p:cNvPr>
              <p:cNvGrpSpPr/>
              <p:nvPr/>
            </p:nvGrpSpPr>
            <p:grpSpPr>
              <a:xfrm>
                <a:off x="7867785" y="2467924"/>
                <a:ext cx="339207" cy="339207"/>
                <a:chOff x="6898857" y="4893972"/>
                <a:chExt cx="657409" cy="657409"/>
              </a:xfrm>
            </p:grpSpPr>
            <p:sp>
              <p:nvSpPr>
                <p:cNvPr id="171" name="Oval 170">
                  <a:extLst>
                    <a:ext uri="{FF2B5EF4-FFF2-40B4-BE49-F238E27FC236}">
                      <a16:creationId xmlns:a16="http://schemas.microsoft.com/office/drawing/2014/main" id="{595ED9CE-A755-4DCC-A3A5-50E60BEB536D}"/>
                    </a:ext>
                  </a:extLst>
                </p:cNvPr>
                <p:cNvSpPr/>
                <p:nvPr/>
              </p:nvSpPr>
              <p:spPr bwMode="auto">
                <a:xfrm>
                  <a:off x="6898857" y="4893972"/>
                  <a:ext cx="657409" cy="657409"/>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172" name="Picture 171">
                  <a:extLst>
                    <a:ext uri="{FF2B5EF4-FFF2-40B4-BE49-F238E27FC236}">
                      <a16:creationId xmlns:a16="http://schemas.microsoft.com/office/drawing/2014/main" id="{8E0887AE-6D40-447F-A7E3-9063BD9DAAF5}"/>
                    </a:ext>
                  </a:extLst>
                </p:cNvPr>
                <p:cNvPicPr>
                  <a:picLocks noChangeAspect="1"/>
                </p:cNvPicPr>
                <p:nvPr/>
              </p:nvPicPr>
              <p:blipFill>
                <a:blip r:embed="rId16"/>
                <a:stretch>
                  <a:fillRect/>
                </a:stretch>
              </p:blipFill>
              <p:spPr>
                <a:xfrm>
                  <a:off x="7051821" y="5038077"/>
                  <a:ext cx="371475" cy="381000"/>
                </a:xfrm>
                <a:prstGeom prst="rect">
                  <a:avLst/>
                </a:prstGeom>
              </p:spPr>
            </p:pic>
          </p:grpSp>
          <p:grpSp>
            <p:nvGrpSpPr>
              <p:cNvPr id="173" name="Group 172">
                <a:extLst>
                  <a:ext uri="{FF2B5EF4-FFF2-40B4-BE49-F238E27FC236}">
                    <a16:creationId xmlns:a16="http://schemas.microsoft.com/office/drawing/2014/main" id="{30EFDF62-2ED2-4FF5-B32A-43769210BEDD}"/>
                  </a:ext>
                </a:extLst>
              </p:cNvPr>
              <p:cNvGrpSpPr/>
              <p:nvPr/>
            </p:nvGrpSpPr>
            <p:grpSpPr>
              <a:xfrm>
                <a:off x="8561199" y="2894425"/>
                <a:ext cx="339207" cy="339207"/>
                <a:chOff x="6391211" y="5928337"/>
                <a:chExt cx="657409" cy="657409"/>
              </a:xfrm>
            </p:grpSpPr>
            <p:sp>
              <p:nvSpPr>
                <p:cNvPr id="174" name="Oval 173">
                  <a:extLst>
                    <a:ext uri="{FF2B5EF4-FFF2-40B4-BE49-F238E27FC236}">
                      <a16:creationId xmlns:a16="http://schemas.microsoft.com/office/drawing/2014/main" id="{6EF7448E-95D7-4582-BD4E-175292C2F2D2}"/>
                    </a:ext>
                  </a:extLst>
                </p:cNvPr>
                <p:cNvSpPr/>
                <p:nvPr/>
              </p:nvSpPr>
              <p:spPr bwMode="auto">
                <a:xfrm>
                  <a:off x="6391211" y="5928337"/>
                  <a:ext cx="657409" cy="657409"/>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175" name="Picture 174">
                  <a:extLst>
                    <a:ext uri="{FF2B5EF4-FFF2-40B4-BE49-F238E27FC236}">
                      <a16:creationId xmlns:a16="http://schemas.microsoft.com/office/drawing/2014/main" id="{537B1C17-73EB-4140-A816-AD8388027D0F}"/>
                    </a:ext>
                  </a:extLst>
                </p:cNvPr>
                <p:cNvPicPr>
                  <a:picLocks noChangeAspect="1"/>
                </p:cNvPicPr>
                <p:nvPr/>
              </p:nvPicPr>
              <p:blipFill>
                <a:blip r:embed="rId10"/>
                <a:stretch>
                  <a:fillRect/>
                </a:stretch>
              </p:blipFill>
              <p:spPr>
                <a:xfrm>
                  <a:off x="6551194" y="6061778"/>
                  <a:ext cx="352425" cy="390525"/>
                </a:xfrm>
                <a:prstGeom prst="rect">
                  <a:avLst/>
                </a:prstGeom>
              </p:spPr>
            </p:pic>
          </p:grpSp>
          <p:sp>
            <p:nvSpPr>
              <p:cNvPr id="177" name="Oval 176">
                <a:extLst>
                  <a:ext uri="{FF2B5EF4-FFF2-40B4-BE49-F238E27FC236}">
                    <a16:creationId xmlns:a16="http://schemas.microsoft.com/office/drawing/2014/main" id="{C0CB620E-994F-4066-88D5-1EF9ED86CF60}"/>
                  </a:ext>
                </a:extLst>
              </p:cNvPr>
              <p:cNvSpPr/>
              <p:nvPr/>
            </p:nvSpPr>
            <p:spPr bwMode="auto">
              <a:xfrm>
                <a:off x="8980904" y="2758177"/>
                <a:ext cx="339207" cy="339207"/>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grpSp>
            <p:nvGrpSpPr>
              <p:cNvPr id="179" name="Group 178">
                <a:extLst>
                  <a:ext uri="{FF2B5EF4-FFF2-40B4-BE49-F238E27FC236}">
                    <a16:creationId xmlns:a16="http://schemas.microsoft.com/office/drawing/2014/main" id="{D718237B-2AC9-4CDA-B412-0311F9E6839C}"/>
                  </a:ext>
                </a:extLst>
              </p:cNvPr>
              <p:cNvGrpSpPr/>
              <p:nvPr/>
            </p:nvGrpSpPr>
            <p:grpSpPr>
              <a:xfrm>
                <a:off x="9115250" y="1667560"/>
                <a:ext cx="339263" cy="339263"/>
                <a:chOff x="542193" y="2711986"/>
                <a:chExt cx="914400" cy="914400"/>
              </a:xfrm>
            </p:grpSpPr>
            <p:sp>
              <p:nvSpPr>
                <p:cNvPr id="180" name="Oval 179">
                  <a:extLst>
                    <a:ext uri="{FF2B5EF4-FFF2-40B4-BE49-F238E27FC236}">
                      <a16:creationId xmlns:a16="http://schemas.microsoft.com/office/drawing/2014/main" id="{46F1B809-5B4F-40F2-BBC2-2916009C8E4B}"/>
                    </a:ext>
                  </a:extLst>
                </p:cNvPr>
                <p:cNvSpPr/>
                <p:nvPr/>
              </p:nvSpPr>
              <p:spPr bwMode="auto">
                <a:xfrm>
                  <a:off x="542193" y="2711986"/>
                  <a:ext cx="914400" cy="914400"/>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181" name="Picture 2">
                  <a:extLst>
                    <a:ext uri="{FF2B5EF4-FFF2-40B4-BE49-F238E27FC236}">
                      <a16:creationId xmlns:a16="http://schemas.microsoft.com/office/drawing/2014/main" id="{EB6C29EC-6838-437A-8A05-DA4BCAC3AB3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3266" y="2881579"/>
                  <a:ext cx="547422" cy="5474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2" name="Group 181">
                <a:extLst>
                  <a:ext uri="{FF2B5EF4-FFF2-40B4-BE49-F238E27FC236}">
                    <a16:creationId xmlns:a16="http://schemas.microsoft.com/office/drawing/2014/main" id="{642EB808-B201-4601-A185-EEF31365D2B4}"/>
                  </a:ext>
                </a:extLst>
              </p:cNvPr>
              <p:cNvGrpSpPr/>
              <p:nvPr/>
            </p:nvGrpSpPr>
            <p:grpSpPr>
              <a:xfrm>
                <a:off x="7806733" y="2064130"/>
                <a:ext cx="353378" cy="338877"/>
                <a:chOff x="7623223" y="3258642"/>
                <a:chExt cx="684874" cy="656770"/>
              </a:xfrm>
            </p:grpSpPr>
            <p:sp>
              <p:nvSpPr>
                <p:cNvPr id="183" name="Oval 182">
                  <a:extLst>
                    <a:ext uri="{FF2B5EF4-FFF2-40B4-BE49-F238E27FC236}">
                      <a16:creationId xmlns:a16="http://schemas.microsoft.com/office/drawing/2014/main" id="{570000E2-536C-4255-B949-16F73CACA1A3}"/>
                    </a:ext>
                  </a:extLst>
                </p:cNvPr>
                <p:cNvSpPr/>
                <p:nvPr/>
              </p:nvSpPr>
              <p:spPr bwMode="auto">
                <a:xfrm>
                  <a:off x="7623223" y="3258642"/>
                  <a:ext cx="684874" cy="656770"/>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184" name="Picture 183">
                  <a:extLst>
                    <a:ext uri="{FF2B5EF4-FFF2-40B4-BE49-F238E27FC236}">
                      <a16:creationId xmlns:a16="http://schemas.microsoft.com/office/drawing/2014/main" id="{EF459144-4D52-40D3-832F-D47FCDF273B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7760315" y="3383220"/>
                  <a:ext cx="421970" cy="421970"/>
                </a:xfrm>
                <a:prstGeom prst="rect">
                  <a:avLst/>
                </a:prstGeom>
              </p:spPr>
            </p:pic>
          </p:grpSp>
          <p:grpSp>
            <p:nvGrpSpPr>
              <p:cNvPr id="185" name="Group 184">
                <a:extLst>
                  <a:ext uri="{FF2B5EF4-FFF2-40B4-BE49-F238E27FC236}">
                    <a16:creationId xmlns:a16="http://schemas.microsoft.com/office/drawing/2014/main" id="{3F71389D-3212-4415-B4AE-236D4E23A31E}"/>
                  </a:ext>
                </a:extLst>
              </p:cNvPr>
              <p:cNvGrpSpPr/>
              <p:nvPr/>
            </p:nvGrpSpPr>
            <p:grpSpPr>
              <a:xfrm>
                <a:off x="9272439" y="2046690"/>
                <a:ext cx="353378" cy="338877"/>
                <a:chOff x="10463871" y="3224842"/>
                <a:chExt cx="684874" cy="656770"/>
              </a:xfrm>
            </p:grpSpPr>
            <p:sp>
              <p:nvSpPr>
                <p:cNvPr id="186" name="Oval 185">
                  <a:extLst>
                    <a:ext uri="{FF2B5EF4-FFF2-40B4-BE49-F238E27FC236}">
                      <a16:creationId xmlns:a16="http://schemas.microsoft.com/office/drawing/2014/main" id="{49488EBA-ECBF-4AF9-8B1C-4CD3171F544E}"/>
                    </a:ext>
                  </a:extLst>
                </p:cNvPr>
                <p:cNvSpPr/>
                <p:nvPr/>
              </p:nvSpPr>
              <p:spPr bwMode="auto">
                <a:xfrm>
                  <a:off x="10463871" y="3224842"/>
                  <a:ext cx="684874" cy="656770"/>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187" name="Graphic 186">
                  <a:extLst>
                    <a:ext uri="{FF2B5EF4-FFF2-40B4-BE49-F238E27FC236}">
                      <a16:creationId xmlns:a16="http://schemas.microsoft.com/office/drawing/2014/main" id="{394365F0-560C-4CCD-ABE4-44F8320704B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10570481" y="3341237"/>
                  <a:ext cx="448454" cy="448454"/>
                </a:xfrm>
                <a:prstGeom prst="rect">
                  <a:avLst/>
                </a:prstGeom>
              </p:spPr>
            </p:pic>
          </p:grpSp>
          <p:grpSp>
            <p:nvGrpSpPr>
              <p:cNvPr id="189" name="Group 188">
                <a:extLst>
                  <a:ext uri="{FF2B5EF4-FFF2-40B4-BE49-F238E27FC236}">
                    <a16:creationId xmlns:a16="http://schemas.microsoft.com/office/drawing/2014/main" id="{251ADB1B-41BA-467A-92DC-EC68790443A3}"/>
                  </a:ext>
                </a:extLst>
              </p:cNvPr>
              <p:cNvGrpSpPr/>
              <p:nvPr/>
            </p:nvGrpSpPr>
            <p:grpSpPr>
              <a:xfrm>
                <a:off x="10076334" y="2083058"/>
                <a:ext cx="480700" cy="489683"/>
                <a:chOff x="8878056" y="467071"/>
                <a:chExt cx="1030160" cy="1049411"/>
              </a:xfrm>
            </p:grpSpPr>
            <p:sp>
              <p:nvSpPr>
                <p:cNvPr id="190" name="Oval 189">
                  <a:extLst>
                    <a:ext uri="{FF2B5EF4-FFF2-40B4-BE49-F238E27FC236}">
                      <a16:creationId xmlns:a16="http://schemas.microsoft.com/office/drawing/2014/main" id="{D5938A59-2C28-4F7D-9EED-C679C2C56B09}"/>
                    </a:ext>
                  </a:extLst>
                </p:cNvPr>
                <p:cNvSpPr/>
                <p:nvPr/>
              </p:nvSpPr>
              <p:spPr bwMode="auto">
                <a:xfrm>
                  <a:off x="8878056" y="467071"/>
                  <a:ext cx="1030160" cy="1049411"/>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191" name="Picture 190" descr="A picture containing object, clock, drawing&#10;&#10;Description automatically generated">
                  <a:extLst>
                    <a:ext uri="{FF2B5EF4-FFF2-40B4-BE49-F238E27FC236}">
                      <a16:creationId xmlns:a16="http://schemas.microsoft.com/office/drawing/2014/main" id="{CF2EB214-5FCC-4FA1-8539-DAFE94159514}"/>
                    </a:ext>
                  </a:extLst>
                </p:cNvPr>
                <p:cNvPicPr>
                  <a:picLocks noChangeAspect="1"/>
                </p:cNvPicPr>
                <p:nvPr/>
              </p:nvPicPr>
              <p:blipFill>
                <a:blip r:embed="rId12"/>
                <a:stretch>
                  <a:fillRect/>
                </a:stretch>
              </p:blipFill>
              <p:spPr>
                <a:xfrm>
                  <a:off x="9075405" y="707364"/>
                  <a:ext cx="633187" cy="588864"/>
                </a:xfrm>
                <a:prstGeom prst="rect">
                  <a:avLst/>
                </a:prstGeom>
              </p:spPr>
            </p:pic>
          </p:grpSp>
          <p:sp>
            <p:nvSpPr>
              <p:cNvPr id="192" name="Oval 191">
                <a:extLst>
                  <a:ext uri="{FF2B5EF4-FFF2-40B4-BE49-F238E27FC236}">
                    <a16:creationId xmlns:a16="http://schemas.microsoft.com/office/drawing/2014/main" id="{A510FB8E-C121-4D5D-B801-04508A8CDCDD}"/>
                  </a:ext>
                </a:extLst>
              </p:cNvPr>
              <p:cNvSpPr/>
              <p:nvPr/>
            </p:nvSpPr>
            <p:spPr bwMode="auto">
              <a:xfrm>
                <a:off x="10076334" y="2733241"/>
                <a:ext cx="480700" cy="460974"/>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194" name="Graphic 193">
                <a:extLst>
                  <a:ext uri="{FF2B5EF4-FFF2-40B4-BE49-F238E27FC236}">
                    <a16:creationId xmlns:a16="http://schemas.microsoft.com/office/drawing/2014/main" id="{767130B7-3EB2-40DE-8CC2-C2205F88384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10177778" y="2829502"/>
                <a:ext cx="286106" cy="286106"/>
              </a:xfrm>
              <a:prstGeom prst="rect">
                <a:avLst/>
              </a:prstGeom>
            </p:spPr>
          </p:pic>
          <p:grpSp>
            <p:nvGrpSpPr>
              <p:cNvPr id="8" name="Group 7">
                <a:extLst>
                  <a:ext uri="{FF2B5EF4-FFF2-40B4-BE49-F238E27FC236}">
                    <a16:creationId xmlns:a16="http://schemas.microsoft.com/office/drawing/2014/main" id="{C7D00794-9EB9-4FDC-A8DC-67A6CC80E69E}"/>
                  </a:ext>
                </a:extLst>
              </p:cNvPr>
              <p:cNvGrpSpPr/>
              <p:nvPr/>
            </p:nvGrpSpPr>
            <p:grpSpPr>
              <a:xfrm>
                <a:off x="9019345" y="2829468"/>
                <a:ext cx="243240" cy="226772"/>
                <a:chOff x="9019345" y="2829468"/>
                <a:chExt cx="243240" cy="226772"/>
              </a:xfrm>
            </p:grpSpPr>
            <p:pic>
              <p:nvPicPr>
                <p:cNvPr id="5" name="Graphic 4" descr="Database with solid fill">
                  <a:extLst>
                    <a:ext uri="{FF2B5EF4-FFF2-40B4-BE49-F238E27FC236}">
                      <a16:creationId xmlns:a16="http://schemas.microsoft.com/office/drawing/2014/main" id="{A053B600-2EE7-4066-9C9B-369DF2BBAFD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019345" y="2829468"/>
                  <a:ext cx="175530" cy="175530"/>
                </a:xfrm>
                <a:prstGeom prst="rect">
                  <a:avLst/>
                </a:prstGeom>
              </p:spPr>
            </p:pic>
            <p:pic>
              <p:nvPicPr>
                <p:cNvPr id="6" name="Graphic 5" descr="Cloud with solid fill">
                  <a:extLst>
                    <a:ext uri="{FF2B5EF4-FFF2-40B4-BE49-F238E27FC236}">
                      <a16:creationId xmlns:a16="http://schemas.microsoft.com/office/drawing/2014/main" id="{C8C1437F-3A40-461A-BA1E-4E7BE10EBB6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127153" y="2920808"/>
                  <a:ext cx="135432" cy="135432"/>
                </a:xfrm>
                <a:prstGeom prst="rect">
                  <a:avLst/>
                </a:prstGeom>
              </p:spPr>
            </p:pic>
            <p:pic>
              <p:nvPicPr>
                <p:cNvPr id="7" name="Graphic 6" descr="Gears with solid fill">
                  <a:extLst>
                    <a:ext uri="{FF2B5EF4-FFF2-40B4-BE49-F238E27FC236}">
                      <a16:creationId xmlns:a16="http://schemas.microsoft.com/office/drawing/2014/main" id="{549778EB-6652-4E3A-BB89-63E485917F6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149414" y="2836114"/>
                  <a:ext cx="94928" cy="94928"/>
                </a:xfrm>
                <a:prstGeom prst="rect">
                  <a:avLst/>
                </a:prstGeom>
              </p:spPr>
            </p:pic>
          </p:grpSp>
          <p:pic>
            <p:nvPicPr>
              <p:cNvPr id="9" name="Graphic 1">
                <a:extLst>
                  <a:ext uri="{FF2B5EF4-FFF2-40B4-BE49-F238E27FC236}">
                    <a16:creationId xmlns:a16="http://schemas.microsoft.com/office/drawing/2014/main" id="{F53AF39B-1EFF-4801-9CE4-FC523E408734}"/>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485354" y="2112989"/>
                <a:ext cx="443856" cy="410978"/>
              </a:xfrm>
              <a:prstGeom prst="rect">
                <a:avLst/>
              </a:prstGeom>
            </p:spPr>
          </p:pic>
        </p:grpSp>
        <p:sp>
          <p:nvSpPr>
            <p:cNvPr id="16" name="Oval 15">
              <a:extLst>
                <a:ext uri="{FF2B5EF4-FFF2-40B4-BE49-F238E27FC236}">
                  <a16:creationId xmlns:a16="http://schemas.microsoft.com/office/drawing/2014/main" id="{35BFF67C-267F-6040-F5BD-9F5FACEE5019}"/>
                </a:ext>
              </a:extLst>
            </p:cNvPr>
            <p:cNvSpPr/>
            <p:nvPr/>
          </p:nvSpPr>
          <p:spPr bwMode="auto">
            <a:xfrm>
              <a:off x="10087357" y="1458645"/>
              <a:ext cx="480700" cy="489683"/>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17" name="Picture 183">
              <a:extLst>
                <a:ext uri="{FF2B5EF4-FFF2-40B4-BE49-F238E27FC236}">
                  <a16:creationId xmlns:a16="http://schemas.microsoft.com/office/drawing/2014/main" id="{2B9536BA-3C42-263B-5217-203A09020D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10192682" y="1573028"/>
              <a:ext cx="292136" cy="292136"/>
            </a:xfrm>
            <a:prstGeom prst="rect">
              <a:avLst/>
            </a:prstGeom>
          </p:spPr>
        </p:pic>
      </p:grpSp>
      <p:sp>
        <p:nvSpPr>
          <p:cNvPr id="19" name="Footer Placeholder 4">
            <a:extLst>
              <a:ext uri="{FF2B5EF4-FFF2-40B4-BE49-F238E27FC236}">
                <a16:creationId xmlns:a16="http://schemas.microsoft.com/office/drawing/2014/main" id="{9941A0F9-ABFE-5E66-51AC-2D6B15672E5F}"/>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Microsoft Confidential</a:t>
            </a:r>
          </a:p>
        </p:txBody>
      </p:sp>
    </p:spTree>
    <p:extLst>
      <p:ext uri="{BB962C8B-B14F-4D97-AF65-F5344CB8AC3E}">
        <p14:creationId xmlns:p14="http://schemas.microsoft.com/office/powerpoint/2010/main" val="154210344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B036E-ECED-4AC0-B732-AC24DFC95C42}"/>
              </a:ext>
            </a:extLst>
          </p:cNvPr>
          <p:cNvSpPr>
            <a:spLocks noGrp="1"/>
          </p:cNvSpPr>
          <p:nvPr>
            <p:ph type="title"/>
          </p:nvPr>
        </p:nvSpPr>
        <p:spPr>
          <a:xfrm>
            <a:off x="485576" y="559886"/>
            <a:ext cx="11018520" cy="553998"/>
          </a:xfrm>
        </p:spPr>
        <p:txBody>
          <a:bodyPr/>
          <a:lstStyle/>
          <a:p>
            <a:r>
              <a:rPr lang="en-GB" err="1">
                <a:solidFill>
                  <a:schemeClr val="tx1">
                    <a:lumMod val="85000"/>
                    <a:lumOff val="15000"/>
                  </a:schemeClr>
                </a:solidFill>
                <a:cs typeface="Segoe UI"/>
              </a:rPr>
              <a:t>Dataverse</a:t>
            </a:r>
            <a:r>
              <a:rPr lang="en-GB">
                <a:solidFill>
                  <a:schemeClr val="tx1">
                    <a:lumMod val="85000"/>
                    <a:lumOff val="15000"/>
                  </a:schemeClr>
                </a:solidFill>
                <a:cs typeface="Segoe UI"/>
              </a:rPr>
              <a:t> for Teams Upgrade</a:t>
            </a:r>
            <a:endParaRPr lang="en-GB">
              <a:solidFill>
                <a:schemeClr val="tx1">
                  <a:lumMod val="85000"/>
                  <a:lumOff val="15000"/>
                </a:schemeClr>
              </a:solidFill>
            </a:endParaRPr>
          </a:p>
        </p:txBody>
      </p:sp>
      <p:sp>
        <p:nvSpPr>
          <p:cNvPr id="21" name="TextBox 20">
            <a:extLst>
              <a:ext uri="{FF2B5EF4-FFF2-40B4-BE49-F238E27FC236}">
                <a16:creationId xmlns:a16="http://schemas.microsoft.com/office/drawing/2014/main" id="{E4DB4876-E200-49D8-A5B0-FDABAB09BFD5}"/>
              </a:ext>
            </a:extLst>
          </p:cNvPr>
          <p:cNvSpPr txBox="1"/>
          <p:nvPr/>
        </p:nvSpPr>
        <p:spPr>
          <a:xfrm>
            <a:off x="585201" y="1515243"/>
            <a:ext cx="5681257" cy="517064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kumimoji="0" lang="en-GB" sz="2400" b="1" i="0" u="none" strike="noStrike" kern="1200" cap="none" spc="-50" normalizeH="0" baseline="0" noProof="0" dirty="0">
                <a:ln w="3175">
                  <a:noFill/>
                </a:ln>
                <a:solidFill>
                  <a:schemeClr val="tx1">
                    <a:lumMod val="85000"/>
                    <a:lumOff val="15000"/>
                  </a:schemeClr>
                </a:solidFill>
                <a:effectLst/>
                <a:uLnTx/>
                <a:uFillTx/>
                <a:latin typeface="Segoe UI" panose="020B0502040204020203" pitchFamily="34" charset="0"/>
                <a:cs typeface="Segoe UI" panose="020B0502040204020203" pitchFamily="34" charset="0"/>
              </a:rPr>
              <a:t>In-place upgrade </a:t>
            </a:r>
            <a:r>
              <a:rPr kumimoji="0" lang="en-GB" sz="2400" i="0" u="none" strike="noStrike" kern="1200" cap="none" spc="-50" normalizeH="0" baseline="0" noProof="0" dirty="0">
                <a:ln w="3175">
                  <a:noFill/>
                </a:ln>
                <a:solidFill>
                  <a:schemeClr val="tx1">
                    <a:lumMod val="85000"/>
                    <a:lumOff val="15000"/>
                  </a:schemeClr>
                </a:solidFill>
                <a:effectLst/>
                <a:uLnTx/>
                <a:uFillTx/>
                <a:latin typeface="Segoe UI" panose="020B0502040204020203" pitchFamily="34" charset="0"/>
                <a:cs typeface="Segoe UI" panose="020B0502040204020203" pitchFamily="34" charset="0"/>
              </a:rPr>
              <a:t>is possible for Dataverse for Teams, in order to:</a:t>
            </a:r>
          </a:p>
          <a:p>
            <a:endParaRPr lang="en-GB" sz="2400" spc="-50" dirty="0">
              <a:ln w="3175">
                <a:noFill/>
              </a:ln>
              <a:solidFill>
                <a:schemeClr val="tx1">
                  <a:lumMod val="85000"/>
                  <a:lumOff val="15000"/>
                </a:schemeClr>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GB" sz="2400" spc="-50" dirty="0">
                <a:ln w="3175">
                  <a:noFill/>
                </a:ln>
                <a:solidFill>
                  <a:schemeClr val="tx1">
                    <a:lumMod val="85000"/>
                    <a:lumOff val="15000"/>
                  </a:schemeClr>
                </a:solidFill>
                <a:latin typeface="Segoe UI" panose="020B0502040204020203" pitchFamily="34" charset="0"/>
                <a:cs typeface="Segoe UI" panose="020B0502040204020203" pitchFamily="34" charset="0"/>
              </a:rPr>
              <a:t>Use full Dataverse functionality</a:t>
            </a:r>
          </a:p>
          <a:p>
            <a:pPr marL="342900" indent="-342900">
              <a:buFont typeface="Arial" panose="020B0604020202020204" pitchFamily="34" charset="0"/>
              <a:buChar char="•"/>
            </a:pPr>
            <a:endParaRPr lang="en-GB" sz="2400" spc="-50" dirty="0">
              <a:ln w="3175">
                <a:noFill/>
              </a:ln>
              <a:solidFill>
                <a:schemeClr val="tx1">
                  <a:lumMod val="85000"/>
                  <a:lumOff val="15000"/>
                </a:schemeClr>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GB" sz="2400" spc="-50" dirty="0">
                <a:ln w="3175">
                  <a:noFill/>
                </a:ln>
                <a:solidFill>
                  <a:schemeClr val="tx1">
                    <a:lumMod val="85000"/>
                    <a:lumOff val="15000"/>
                  </a:schemeClr>
                </a:solidFill>
                <a:latin typeface="Segoe UI" panose="020B0502040204020203" pitchFamily="34" charset="0"/>
                <a:cs typeface="Segoe UI" panose="020B0502040204020203" pitchFamily="34" charset="0"/>
              </a:rPr>
              <a:t>Increase storage capacity</a:t>
            </a:r>
          </a:p>
          <a:p>
            <a:endParaRPr kumimoji="0" lang="en-GB" sz="2400" i="0" u="none" strike="noStrike" kern="1200" cap="none" spc="-50" normalizeH="0" baseline="0" noProof="0" dirty="0">
              <a:ln w="3175">
                <a:noFill/>
              </a:ln>
              <a:solidFill>
                <a:schemeClr val="tx1">
                  <a:lumMod val="85000"/>
                  <a:lumOff val="15000"/>
                </a:schemeClr>
              </a:solidFill>
              <a:effectLst/>
              <a:uLnTx/>
              <a:uFillTx/>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kumimoji="0" lang="en-GB" sz="2400" i="0" u="none" strike="noStrike" kern="1200" cap="none" spc="-50" normalizeH="0" baseline="0" noProof="0" dirty="0">
                <a:ln w="3175">
                  <a:noFill/>
                </a:ln>
                <a:solidFill>
                  <a:schemeClr val="tx1">
                    <a:lumMod val="85000"/>
                    <a:lumOff val="15000"/>
                  </a:schemeClr>
                </a:solidFill>
                <a:effectLst/>
                <a:uLnTx/>
                <a:uFillTx/>
                <a:latin typeface="Segoe UI" panose="020B0502040204020203" pitchFamily="34" charset="0"/>
                <a:cs typeface="Segoe UI" panose="020B0502040204020203" pitchFamily="34" charset="0"/>
              </a:rPr>
              <a:t>Implement proper application lifecycle</a:t>
            </a:r>
          </a:p>
          <a:p>
            <a:pPr marL="342900" indent="-342900">
              <a:buFont typeface="Arial" panose="020B0604020202020204" pitchFamily="34" charset="0"/>
              <a:buChar char="•"/>
            </a:pPr>
            <a:endParaRPr lang="en-GB" sz="2400" spc="-50" dirty="0">
              <a:ln w="3175">
                <a:noFill/>
              </a:ln>
              <a:solidFill>
                <a:schemeClr val="tx1">
                  <a:lumMod val="85000"/>
                  <a:lumOff val="15000"/>
                </a:schemeClr>
              </a:solidFill>
              <a:latin typeface="Segoe UI" panose="020B0502040204020203" pitchFamily="34" charset="0"/>
              <a:cs typeface="Segoe UI" panose="020B0502040204020203" pitchFamily="34" charset="0"/>
            </a:endParaRPr>
          </a:p>
          <a:p>
            <a:r>
              <a:rPr lang="en-GB" sz="2400" spc="-50" dirty="0">
                <a:ln w="3175">
                  <a:noFill/>
                </a:ln>
                <a:solidFill>
                  <a:schemeClr val="tx1">
                    <a:lumMod val="85000"/>
                    <a:lumOff val="15000"/>
                  </a:schemeClr>
                </a:solidFill>
                <a:latin typeface="Segoe UI" panose="020B0502040204020203" pitchFamily="34" charset="0"/>
                <a:cs typeface="Segoe UI" panose="020B0502040204020203" pitchFamily="34" charset="0"/>
              </a:rPr>
              <a:t>No need to rebuild or redesign your solution</a:t>
            </a:r>
          </a:p>
          <a:p>
            <a:endParaRPr kumimoji="0" lang="en-GB" sz="2400" i="0" u="none" strike="noStrike" kern="1200" cap="none" spc="-50" normalizeH="0" baseline="0" noProof="0" dirty="0">
              <a:ln w="3175">
                <a:noFill/>
              </a:ln>
              <a:solidFill>
                <a:schemeClr val="tx1">
                  <a:lumMod val="85000"/>
                  <a:lumOff val="15000"/>
                </a:schemeClr>
              </a:solidFill>
              <a:effectLst/>
              <a:uLnTx/>
              <a:uFillTx/>
              <a:latin typeface="Segoe UI" panose="020B0502040204020203" pitchFamily="34" charset="0"/>
              <a:cs typeface="Segoe UI" panose="020B0502040204020203" pitchFamily="34" charset="0"/>
            </a:endParaRPr>
          </a:p>
          <a:p>
            <a:endParaRPr lang="en-GB" sz="2400" spc="-50" dirty="0">
              <a:ln w="3175">
                <a:noFill/>
              </a:ln>
              <a:solidFill>
                <a:schemeClr val="tx1">
                  <a:lumMod val="85000"/>
                  <a:lumOff val="15000"/>
                </a:schemeClr>
              </a:solidFill>
              <a:latin typeface="Segoe UI" panose="020B0502040204020203" pitchFamily="34" charset="0"/>
              <a:cs typeface="Segoe UI" panose="020B0502040204020203" pitchFamily="34" charset="0"/>
            </a:endParaRPr>
          </a:p>
          <a:p>
            <a:endParaRPr kumimoji="0" lang="en-GB" sz="2400" i="0" u="none" strike="noStrike" kern="1200" cap="none" spc="-50" normalizeH="0" baseline="0" noProof="0" dirty="0">
              <a:ln w="3175">
                <a:noFill/>
              </a:ln>
              <a:solidFill>
                <a:schemeClr val="tx1">
                  <a:lumMod val="85000"/>
                  <a:lumOff val="15000"/>
                </a:schemeClr>
              </a:solidFill>
              <a:effectLst/>
              <a:uLnTx/>
              <a:uFillTx/>
              <a:latin typeface="Segoe UI" panose="020B0502040204020203" pitchFamily="34" charset="0"/>
              <a:cs typeface="Segoe UI" panose="020B0502040204020203" pitchFamily="34" charset="0"/>
            </a:endParaRPr>
          </a:p>
        </p:txBody>
      </p:sp>
      <p:grpSp>
        <p:nvGrpSpPr>
          <p:cNvPr id="15" name="Group 14" descr="Diagram represents in-place upgrade of Dataverse for Teams to Dataverse without rebuilding existing apps, flows, bots">
            <a:extLst>
              <a:ext uri="{FF2B5EF4-FFF2-40B4-BE49-F238E27FC236}">
                <a16:creationId xmlns:a16="http://schemas.microsoft.com/office/drawing/2014/main" id="{9AB5286C-8084-42D6-B918-92890C4CEF21}"/>
              </a:ext>
            </a:extLst>
          </p:cNvPr>
          <p:cNvGrpSpPr/>
          <p:nvPr/>
        </p:nvGrpSpPr>
        <p:grpSpPr>
          <a:xfrm>
            <a:off x="6617581" y="1050314"/>
            <a:ext cx="5320968" cy="5402374"/>
            <a:chOff x="6544232" y="1172303"/>
            <a:chExt cx="5320968" cy="5402374"/>
          </a:xfrm>
        </p:grpSpPr>
        <p:sp>
          <p:nvSpPr>
            <p:cNvPr id="4" name="Rectangle 3">
              <a:extLst>
                <a:ext uri="{FF2B5EF4-FFF2-40B4-BE49-F238E27FC236}">
                  <a16:creationId xmlns:a16="http://schemas.microsoft.com/office/drawing/2014/main" id="{41342D05-0CD0-49F3-B9FB-3D0E0AD6E099}"/>
                </a:ext>
              </a:extLst>
            </p:cNvPr>
            <p:cNvSpPr/>
            <p:nvPr/>
          </p:nvSpPr>
          <p:spPr bwMode="auto">
            <a:xfrm>
              <a:off x="6544232" y="1172303"/>
              <a:ext cx="5320968" cy="404757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7EB60A2B-77D7-44D3-BEA3-26BC7A1118CE}"/>
                </a:ext>
              </a:extLst>
            </p:cNvPr>
            <p:cNvSpPr/>
            <p:nvPr/>
          </p:nvSpPr>
          <p:spPr bwMode="auto">
            <a:xfrm>
              <a:off x="6716038" y="1318153"/>
              <a:ext cx="4989236" cy="1126567"/>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GB" sz="2000" dirty="0">
                <a:solidFill>
                  <a:schemeClr val="tx1">
                    <a:lumMod val="85000"/>
                    <a:lumOff val="15000"/>
                  </a:schemeClr>
                </a:solidFill>
                <a:cs typeface="Segoe UI" pitchFamily="34" charset="0"/>
              </a:endParaRPr>
            </a:p>
          </p:txBody>
        </p:sp>
        <p:pic>
          <p:nvPicPr>
            <p:cNvPr id="9" name="Picture 8" descr="A picture containing object, clock, drawing&#10;&#10;Description automatically generated">
              <a:extLst>
                <a:ext uri="{FF2B5EF4-FFF2-40B4-BE49-F238E27FC236}">
                  <a16:creationId xmlns:a16="http://schemas.microsoft.com/office/drawing/2014/main" id="{50ED4589-6F3E-4095-B8B0-16C42B61FCFA}"/>
                </a:ext>
              </a:extLst>
            </p:cNvPr>
            <p:cNvPicPr>
              <a:picLocks noChangeAspect="1"/>
            </p:cNvPicPr>
            <p:nvPr/>
          </p:nvPicPr>
          <p:blipFill>
            <a:blip r:embed="rId3"/>
            <a:stretch>
              <a:fillRect/>
            </a:stretch>
          </p:blipFill>
          <p:spPr>
            <a:xfrm>
              <a:off x="8657993" y="1412557"/>
              <a:ext cx="1008342" cy="937758"/>
            </a:xfrm>
            <a:prstGeom prst="rect">
              <a:avLst/>
            </a:prstGeom>
          </p:spPr>
        </p:pic>
        <p:sp>
          <p:nvSpPr>
            <p:cNvPr id="19" name="Rectangle 18">
              <a:extLst>
                <a:ext uri="{FF2B5EF4-FFF2-40B4-BE49-F238E27FC236}">
                  <a16:creationId xmlns:a16="http://schemas.microsoft.com/office/drawing/2014/main" id="{B15F0760-6B20-49B3-9E00-AE093B390196}"/>
                </a:ext>
              </a:extLst>
            </p:cNvPr>
            <p:cNvSpPr/>
            <p:nvPr/>
          </p:nvSpPr>
          <p:spPr bwMode="auto">
            <a:xfrm>
              <a:off x="9259148" y="2529659"/>
              <a:ext cx="1173688" cy="1118964"/>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26" name="Picture 2" descr="A picture containing monitor, keyboard, close, light&#10;&#10;Description automatically generated">
              <a:extLst>
                <a:ext uri="{FF2B5EF4-FFF2-40B4-BE49-F238E27FC236}">
                  <a16:creationId xmlns:a16="http://schemas.microsoft.com/office/drawing/2014/main" id="{A0DD62FC-5D0E-4274-9709-2791695F01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3897" y="2668178"/>
              <a:ext cx="878618" cy="87861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9C53728-8A2C-4BEC-AAD5-D172551FABCC}"/>
                </a:ext>
              </a:extLst>
            </p:cNvPr>
            <p:cNvSpPr/>
            <p:nvPr/>
          </p:nvSpPr>
          <p:spPr bwMode="auto">
            <a:xfrm>
              <a:off x="10531586" y="2537262"/>
              <a:ext cx="1173688" cy="1118964"/>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25" name="Picture 2">
              <a:extLst>
                <a:ext uri="{FF2B5EF4-FFF2-40B4-BE49-F238E27FC236}">
                  <a16:creationId xmlns:a16="http://schemas.microsoft.com/office/drawing/2014/main" id="{344CF10E-D402-4DA9-8E28-E7F4CF22F2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25554" y="2686248"/>
              <a:ext cx="766253" cy="7662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7DD0D72-3082-4AF1-B599-E977B759EBC0}"/>
                </a:ext>
              </a:extLst>
            </p:cNvPr>
            <p:cNvSpPr/>
            <p:nvPr/>
          </p:nvSpPr>
          <p:spPr bwMode="auto">
            <a:xfrm>
              <a:off x="7988476" y="2534399"/>
              <a:ext cx="1173688" cy="1118964"/>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24" name="Picture 2" descr="Icon&#10;&#10;Description automatically generated">
              <a:extLst>
                <a:ext uri="{FF2B5EF4-FFF2-40B4-BE49-F238E27FC236}">
                  <a16:creationId xmlns:a16="http://schemas.microsoft.com/office/drawing/2014/main" id="{7B80F29D-263D-47BD-B1F9-3183B8A93D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6340" y="2673027"/>
              <a:ext cx="859314" cy="85931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02220B6-9897-4A52-9FF4-AC8F4287CE7D}"/>
                </a:ext>
              </a:extLst>
            </p:cNvPr>
            <p:cNvSpPr/>
            <p:nvPr/>
          </p:nvSpPr>
          <p:spPr bwMode="auto">
            <a:xfrm>
              <a:off x="6716038" y="2529447"/>
              <a:ext cx="1173688" cy="1118964"/>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22" name="Picture 21" descr="A picture containing drawing, keyboard&#10;&#10;Description automatically generated">
              <a:extLst>
                <a:ext uri="{FF2B5EF4-FFF2-40B4-BE49-F238E27FC236}">
                  <a16:creationId xmlns:a16="http://schemas.microsoft.com/office/drawing/2014/main" id="{C4A773B8-C7CB-4997-8EEF-A775DFCB81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283" y="2655832"/>
              <a:ext cx="890965" cy="8909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D3A35E1-5E10-42E1-B28F-9A3E19B475A2}"/>
                </a:ext>
              </a:extLst>
            </p:cNvPr>
            <p:cNvSpPr/>
            <p:nvPr/>
          </p:nvSpPr>
          <p:spPr bwMode="auto">
            <a:xfrm>
              <a:off x="6710098" y="3745905"/>
              <a:ext cx="4989236" cy="1126567"/>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tx1">
                    <a:lumMod val="85000"/>
                    <a:lumOff val="15000"/>
                  </a:schemeClr>
                </a:solidFill>
                <a:cs typeface="Segoe UI" pitchFamily="34" charset="0"/>
              </a:endParaRPr>
            </a:p>
          </p:txBody>
        </p:sp>
        <p:sp>
          <p:nvSpPr>
            <p:cNvPr id="34" name="TextBox 33">
              <a:extLst>
                <a:ext uri="{FF2B5EF4-FFF2-40B4-BE49-F238E27FC236}">
                  <a16:creationId xmlns:a16="http://schemas.microsoft.com/office/drawing/2014/main" id="{9A030820-D59C-4E44-A04C-56138CEC5CE5}"/>
                </a:ext>
              </a:extLst>
            </p:cNvPr>
            <p:cNvSpPr txBox="1"/>
            <p:nvPr/>
          </p:nvSpPr>
          <p:spPr>
            <a:xfrm>
              <a:off x="8947503" y="4004772"/>
              <a:ext cx="1224310" cy="615553"/>
            </a:xfrm>
            <a:prstGeom prst="rect">
              <a:avLst/>
            </a:prstGeom>
            <a:noFill/>
          </p:spPr>
          <p:txBody>
            <a:bodyPr wrap="none" lIns="0" tIns="0" rIns="0" bIns="0" rtlCol="0">
              <a:spAutoFit/>
            </a:bodyPr>
            <a:lstStyle/>
            <a:p>
              <a:pPr algn="l"/>
              <a:r>
                <a:rPr lang="en-US" sz="2000" dirty="0">
                  <a:solidFill>
                    <a:schemeClr val="tx1">
                      <a:lumMod val="85000"/>
                      <a:lumOff val="15000"/>
                    </a:schemeClr>
                  </a:solidFill>
                  <a:latin typeface="+mj-lt"/>
                </a:rPr>
                <a:t>Dataverse </a:t>
              </a:r>
              <a:br>
                <a:rPr lang="en-US" sz="2000" dirty="0">
                  <a:solidFill>
                    <a:schemeClr val="tx1">
                      <a:lumMod val="85000"/>
                      <a:lumOff val="15000"/>
                    </a:schemeClr>
                  </a:solidFill>
                  <a:latin typeface="+mj-lt"/>
                </a:rPr>
              </a:br>
              <a:r>
                <a:rPr lang="en-US" sz="2000" dirty="0">
                  <a:solidFill>
                    <a:schemeClr val="tx1">
                      <a:lumMod val="85000"/>
                      <a:lumOff val="15000"/>
                    </a:schemeClr>
                  </a:solidFill>
                  <a:latin typeface="+mj-lt"/>
                </a:rPr>
                <a:t>for Teams</a:t>
              </a:r>
              <a:endParaRPr lang="en-GB" sz="2000" dirty="0">
                <a:solidFill>
                  <a:schemeClr val="tx1">
                    <a:lumMod val="85000"/>
                    <a:lumOff val="15000"/>
                  </a:schemeClr>
                </a:solidFill>
                <a:latin typeface="+mj-lt"/>
              </a:endParaRPr>
            </a:p>
          </p:txBody>
        </p:sp>
        <p:sp>
          <p:nvSpPr>
            <p:cNvPr id="36" name="Rectangle 35">
              <a:extLst>
                <a:ext uri="{FF2B5EF4-FFF2-40B4-BE49-F238E27FC236}">
                  <a16:creationId xmlns:a16="http://schemas.microsoft.com/office/drawing/2014/main" id="{2A9C0402-EB04-4999-94A8-CA943B9871A4}"/>
                </a:ext>
              </a:extLst>
            </p:cNvPr>
            <p:cNvSpPr/>
            <p:nvPr/>
          </p:nvSpPr>
          <p:spPr bwMode="auto">
            <a:xfrm>
              <a:off x="6544232" y="5205712"/>
              <a:ext cx="5320968" cy="136896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6F2A0FC8-36E3-41B0-94C6-FDB8AD70DD56}"/>
                </a:ext>
              </a:extLst>
            </p:cNvPr>
            <p:cNvSpPr/>
            <p:nvPr/>
          </p:nvSpPr>
          <p:spPr bwMode="auto">
            <a:xfrm>
              <a:off x="6710098" y="5309364"/>
              <a:ext cx="4989236" cy="1126567"/>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tx1">
                    <a:lumMod val="85000"/>
                    <a:lumOff val="15000"/>
                  </a:schemeClr>
                </a:solidFill>
                <a:cs typeface="Segoe UI" pitchFamily="34" charset="0"/>
              </a:endParaRPr>
            </a:p>
          </p:txBody>
        </p:sp>
        <p:sp>
          <p:nvSpPr>
            <p:cNvPr id="42" name="TextBox 41">
              <a:extLst>
                <a:ext uri="{FF2B5EF4-FFF2-40B4-BE49-F238E27FC236}">
                  <a16:creationId xmlns:a16="http://schemas.microsoft.com/office/drawing/2014/main" id="{62BD91FD-5356-4978-94C7-3D93AF0137D4}"/>
                </a:ext>
              </a:extLst>
            </p:cNvPr>
            <p:cNvSpPr txBox="1"/>
            <p:nvPr/>
          </p:nvSpPr>
          <p:spPr>
            <a:xfrm>
              <a:off x="8947503" y="5712354"/>
              <a:ext cx="1224310" cy="307777"/>
            </a:xfrm>
            <a:prstGeom prst="rect">
              <a:avLst/>
            </a:prstGeom>
            <a:noFill/>
          </p:spPr>
          <p:txBody>
            <a:bodyPr wrap="none" lIns="0" tIns="0" rIns="0" bIns="0" rtlCol="0">
              <a:spAutoFit/>
            </a:bodyPr>
            <a:lstStyle/>
            <a:p>
              <a:pPr algn="l"/>
              <a:r>
                <a:rPr lang="en-US" sz="2000" dirty="0">
                  <a:solidFill>
                    <a:schemeClr val="tx1">
                      <a:lumMod val="85000"/>
                      <a:lumOff val="15000"/>
                    </a:schemeClr>
                  </a:solidFill>
                  <a:latin typeface="+mj-lt"/>
                </a:rPr>
                <a:t>Dataverse </a:t>
              </a:r>
              <a:endParaRPr lang="en-GB" sz="2000" dirty="0">
                <a:solidFill>
                  <a:schemeClr val="tx1">
                    <a:lumMod val="85000"/>
                    <a:lumOff val="15000"/>
                  </a:schemeClr>
                </a:solidFill>
                <a:latin typeface="+mj-lt"/>
              </a:endParaRPr>
            </a:p>
          </p:txBody>
        </p:sp>
        <p:sp>
          <p:nvSpPr>
            <p:cNvPr id="20" name="Arrow: Right 19">
              <a:extLst>
                <a:ext uri="{FF2B5EF4-FFF2-40B4-BE49-F238E27FC236}">
                  <a16:creationId xmlns:a16="http://schemas.microsoft.com/office/drawing/2014/main" id="{ACE48984-C796-4BE6-B5DF-35FB628421CF}"/>
                </a:ext>
              </a:extLst>
            </p:cNvPr>
            <p:cNvSpPr/>
            <p:nvPr/>
          </p:nvSpPr>
          <p:spPr>
            <a:xfrm rot="5400000">
              <a:off x="6725564" y="4966753"/>
              <a:ext cx="630968" cy="297700"/>
            </a:xfrm>
            <a:prstGeom prst="rightArrow">
              <a:avLst/>
            </a:prstGeom>
            <a:solidFill>
              <a:schemeClr val="bg1">
                <a:lumMod val="95000"/>
              </a:schemeClr>
            </a:solidFill>
            <a:ln>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solidFill>
                  <a:schemeClr val="tx1">
                    <a:lumMod val="85000"/>
                    <a:lumOff val="15000"/>
                  </a:schemeClr>
                </a:solidFill>
              </a:endParaRPr>
            </a:p>
          </p:txBody>
        </p:sp>
        <p:sp>
          <p:nvSpPr>
            <p:cNvPr id="43" name="TextBox 42">
              <a:extLst>
                <a:ext uri="{FF2B5EF4-FFF2-40B4-BE49-F238E27FC236}">
                  <a16:creationId xmlns:a16="http://schemas.microsoft.com/office/drawing/2014/main" id="{230D7ECF-4153-4EBC-A227-C02C3ED36558}"/>
                </a:ext>
              </a:extLst>
            </p:cNvPr>
            <p:cNvSpPr txBox="1"/>
            <p:nvPr/>
          </p:nvSpPr>
          <p:spPr>
            <a:xfrm>
              <a:off x="8362267" y="4953151"/>
              <a:ext cx="1793761" cy="276999"/>
            </a:xfrm>
            <a:prstGeom prst="rect">
              <a:avLst/>
            </a:prstGeom>
            <a:noFill/>
          </p:spPr>
          <p:txBody>
            <a:bodyPr wrap="none" lIns="0" tIns="0" rIns="0" bIns="0" rtlCol="0">
              <a:spAutoFit/>
            </a:bodyPr>
            <a:lstStyle/>
            <a:p>
              <a:pPr algn="l"/>
              <a:r>
                <a:rPr lang="en-US" sz="1800" dirty="0">
                  <a:solidFill>
                    <a:schemeClr val="bg1"/>
                  </a:solidFill>
                  <a:latin typeface="+mj-lt"/>
                </a:rPr>
                <a:t>In-place upgrade</a:t>
              </a:r>
              <a:endParaRPr lang="en-GB" sz="1800" dirty="0">
                <a:solidFill>
                  <a:schemeClr val="bg1"/>
                </a:solidFill>
                <a:latin typeface="+mj-lt"/>
              </a:endParaRPr>
            </a:p>
          </p:txBody>
        </p:sp>
        <p:pic>
          <p:nvPicPr>
            <p:cNvPr id="10" name="Graphic 1">
              <a:extLst>
                <a:ext uri="{FF2B5EF4-FFF2-40B4-BE49-F238E27FC236}">
                  <a16:creationId xmlns:a16="http://schemas.microsoft.com/office/drawing/2014/main" id="{F69C9845-7E4E-4B39-87FF-F5E87E21439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904184" y="3974119"/>
              <a:ext cx="681716" cy="631219"/>
            </a:xfrm>
            <a:prstGeom prst="rect">
              <a:avLst/>
            </a:prstGeom>
          </p:spPr>
        </p:pic>
        <p:pic>
          <p:nvPicPr>
            <p:cNvPr id="11" name="Graphic 1">
              <a:extLst>
                <a:ext uri="{FF2B5EF4-FFF2-40B4-BE49-F238E27FC236}">
                  <a16:creationId xmlns:a16="http://schemas.microsoft.com/office/drawing/2014/main" id="{060C4AD2-6FB0-490D-A79C-B82C90F0343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962247" y="5551324"/>
              <a:ext cx="681716" cy="631219"/>
            </a:xfrm>
            <a:prstGeom prst="rect">
              <a:avLst/>
            </a:prstGeom>
          </p:spPr>
        </p:pic>
        <p:sp>
          <p:nvSpPr>
            <p:cNvPr id="14" name="Arrow: Right 13">
              <a:extLst>
                <a:ext uri="{FF2B5EF4-FFF2-40B4-BE49-F238E27FC236}">
                  <a16:creationId xmlns:a16="http://schemas.microsoft.com/office/drawing/2014/main" id="{FF3CFB14-ED59-443C-B9ED-D6B3054D4854}"/>
                </a:ext>
              </a:extLst>
            </p:cNvPr>
            <p:cNvSpPr/>
            <p:nvPr/>
          </p:nvSpPr>
          <p:spPr>
            <a:xfrm rot="5400000">
              <a:off x="11027473" y="4954452"/>
              <a:ext cx="630968" cy="297700"/>
            </a:xfrm>
            <a:prstGeom prst="rightArrow">
              <a:avLst/>
            </a:prstGeom>
            <a:solidFill>
              <a:schemeClr val="bg1">
                <a:lumMod val="95000"/>
              </a:schemeClr>
            </a:solidFill>
            <a:ln>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solidFill>
                  <a:schemeClr val="tx1">
                    <a:lumMod val="85000"/>
                    <a:lumOff val="15000"/>
                  </a:schemeClr>
                </a:solidFill>
              </a:endParaRPr>
            </a:p>
          </p:txBody>
        </p:sp>
      </p:grpSp>
      <p:sp>
        <p:nvSpPr>
          <p:cNvPr id="12" name="Footer Placeholder 4">
            <a:extLst>
              <a:ext uri="{FF2B5EF4-FFF2-40B4-BE49-F238E27FC236}">
                <a16:creationId xmlns:a16="http://schemas.microsoft.com/office/drawing/2014/main" id="{71CB0DF8-E5EB-6A98-D9D5-2AC034B9FBB8}"/>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a:t>Microsoft Confidential</a:t>
            </a:r>
          </a:p>
        </p:txBody>
      </p:sp>
    </p:spTree>
    <p:extLst>
      <p:ext uri="{BB962C8B-B14F-4D97-AF65-F5344CB8AC3E}">
        <p14:creationId xmlns:p14="http://schemas.microsoft.com/office/powerpoint/2010/main" val="30273640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3CFE7-FFD4-4A9E-9877-1E506BE62A5C}"/>
              </a:ext>
            </a:extLst>
          </p:cNvPr>
          <p:cNvSpPr>
            <a:spLocks noGrp="1"/>
          </p:cNvSpPr>
          <p:nvPr>
            <p:ph type="title"/>
          </p:nvPr>
        </p:nvSpPr>
        <p:spPr>
          <a:xfrm>
            <a:off x="494653" y="620037"/>
            <a:ext cx="11277599" cy="594360"/>
          </a:xfrm>
        </p:spPr>
        <p:txBody>
          <a:bodyPr wrap="square" anchor="t">
            <a:normAutofit/>
          </a:bodyPr>
          <a:lstStyle/>
          <a:p>
            <a:pPr>
              <a:lnSpc>
                <a:spcPct val="90000"/>
              </a:lnSpc>
            </a:pPr>
            <a:r>
              <a:rPr lang="en-GB" sz="3600" dirty="0">
                <a:solidFill>
                  <a:schemeClr val="tx2"/>
                </a:solidFill>
                <a:latin typeface="+mj-lt"/>
                <a:ea typeface="+mn-ea"/>
                <a:cs typeface="Segoe UI"/>
              </a:rPr>
              <a:t>Why Dataverse for Teams solutions?</a:t>
            </a:r>
          </a:p>
        </p:txBody>
      </p:sp>
      <p:sp>
        <p:nvSpPr>
          <p:cNvPr id="4" name="Content Placeholder 3">
            <a:extLst>
              <a:ext uri="{FF2B5EF4-FFF2-40B4-BE49-F238E27FC236}">
                <a16:creationId xmlns:a16="http://schemas.microsoft.com/office/drawing/2014/main" id="{7099FEA4-A37E-48AB-9412-B4EE4324DE39}"/>
              </a:ext>
            </a:extLst>
          </p:cNvPr>
          <p:cNvSpPr txBox="1">
            <a:spLocks noGrp="1"/>
          </p:cNvSpPr>
          <p:nvPr>
            <p:ph idx="1"/>
          </p:nvPr>
        </p:nvSpPr>
        <p:spPr>
          <a:xfrm>
            <a:off x="1162507" y="1500741"/>
            <a:ext cx="10149933" cy="4867591"/>
          </a:xfrm>
        </p:spPr>
        <p:txBody>
          <a:bodyPr vert="horz" wrap="square" lIns="0" tIns="0" rIns="0" bIns="0" rtlCol="0" anchor="t">
            <a:normAutofit fontScale="32500" lnSpcReduction="20000"/>
          </a:bodyPr>
          <a:lstStyle/>
          <a:p>
            <a:pPr marL="228600" lvl="1" indent="0">
              <a:lnSpc>
                <a:spcPct val="90000"/>
              </a:lnSpc>
              <a:buNone/>
            </a:pPr>
            <a:endParaRPr lang="en-GB" sz="1100" dirty="0">
              <a:solidFill>
                <a:schemeClr val="tx1">
                  <a:lumMod val="85000"/>
                  <a:lumOff val="15000"/>
                </a:schemeClr>
              </a:solidFill>
              <a:cs typeface="Segoe UI"/>
            </a:endParaRPr>
          </a:p>
          <a:p>
            <a:pPr marL="228600" lvl="1" indent="0">
              <a:lnSpc>
                <a:spcPct val="90000"/>
              </a:lnSpc>
              <a:buNone/>
            </a:pPr>
            <a:r>
              <a:rPr lang="en-GB" sz="6000" b="1" dirty="0">
                <a:solidFill>
                  <a:schemeClr val="tx1">
                    <a:lumMod val="85000"/>
                    <a:lumOff val="15000"/>
                  </a:schemeClr>
                </a:solidFill>
                <a:cs typeface="Segoe UI"/>
              </a:rPr>
              <a:t>Increase personal and team productivity</a:t>
            </a:r>
          </a:p>
          <a:p>
            <a:pPr marL="228600" lvl="1" indent="0">
              <a:lnSpc>
                <a:spcPct val="90000"/>
              </a:lnSpc>
              <a:buNone/>
            </a:pPr>
            <a:endParaRPr lang="en-GB" sz="6000" b="1" dirty="0">
              <a:solidFill>
                <a:schemeClr val="tx1">
                  <a:lumMod val="85000"/>
                  <a:lumOff val="15000"/>
                </a:schemeClr>
              </a:solidFill>
              <a:cs typeface="Segoe UI"/>
            </a:endParaRPr>
          </a:p>
          <a:p>
            <a:pPr lvl="1">
              <a:lnSpc>
                <a:spcPct val="90000"/>
              </a:lnSpc>
            </a:pPr>
            <a:endParaRPr lang="en-GB" sz="6000" dirty="0">
              <a:solidFill>
                <a:schemeClr val="tx1">
                  <a:lumMod val="85000"/>
                  <a:lumOff val="15000"/>
                </a:schemeClr>
              </a:solidFill>
              <a:cs typeface="Segoe UI"/>
            </a:endParaRPr>
          </a:p>
          <a:p>
            <a:pPr marL="228600" lvl="1" indent="0">
              <a:lnSpc>
                <a:spcPct val="90000"/>
              </a:lnSpc>
              <a:buNone/>
            </a:pPr>
            <a:r>
              <a:rPr lang="en-GB" sz="6000" b="1" dirty="0">
                <a:solidFill>
                  <a:schemeClr val="tx1">
                    <a:lumMod val="85000"/>
                    <a:lumOff val="15000"/>
                  </a:schemeClr>
                </a:solidFill>
              </a:rPr>
              <a:t>Innovations to support power users and pro developers</a:t>
            </a:r>
            <a:endParaRPr lang="en-US" sz="6000" b="1" dirty="0">
              <a:solidFill>
                <a:schemeClr val="tx1">
                  <a:lumMod val="85000"/>
                  <a:lumOff val="15000"/>
                </a:schemeClr>
              </a:solidFill>
              <a:cs typeface="Segoe UI"/>
            </a:endParaRPr>
          </a:p>
          <a:p>
            <a:pPr lvl="1">
              <a:lnSpc>
                <a:spcPct val="90000"/>
              </a:lnSpc>
            </a:pPr>
            <a:endParaRPr lang="en-GB" sz="4400" dirty="0">
              <a:solidFill>
                <a:schemeClr val="tx1">
                  <a:lumMod val="85000"/>
                  <a:lumOff val="15000"/>
                </a:schemeClr>
              </a:solidFill>
              <a:cs typeface="Segoe UI"/>
            </a:endParaRPr>
          </a:p>
          <a:p>
            <a:pPr lvl="2">
              <a:lnSpc>
                <a:spcPct val="90000"/>
              </a:lnSpc>
              <a:buFont typeface="Arial" panose="020B0604020202020204" pitchFamily="34" charset="0"/>
              <a:buChar char="•"/>
            </a:pPr>
            <a:r>
              <a:rPr lang="en-GB" sz="5500" dirty="0">
                <a:solidFill>
                  <a:schemeClr val="tx1">
                    <a:lumMod val="85000"/>
                    <a:lumOff val="15000"/>
                  </a:schemeClr>
                </a:solidFill>
                <a:cs typeface="Segoe UI"/>
              </a:rPr>
              <a:t>Embedded maker studio</a:t>
            </a:r>
          </a:p>
          <a:p>
            <a:pPr lvl="1">
              <a:lnSpc>
                <a:spcPct val="90000"/>
              </a:lnSpc>
              <a:buFont typeface="Arial" panose="020B0604020202020204" pitchFamily="34" charset="0"/>
              <a:buChar char="•"/>
            </a:pPr>
            <a:endParaRPr lang="en-GB" sz="5500" dirty="0">
              <a:solidFill>
                <a:schemeClr val="tx1">
                  <a:lumMod val="85000"/>
                  <a:lumOff val="15000"/>
                </a:schemeClr>
              </a:solidFill>
              <a:cs typeface="Segoe UI"/>
            </a:endParaRPr>
          </a:p>
          <a:p>
            <a:pPr lvl="2">
              <a:lnSpc>
                <a:spcPct val="90000"/>
              </a:lnSpc>
              <a:buFont typeface="Arial" panose="020B0604020202020204" pitchFamily="34" charset="0"/>
              <a:buChar char="•"/>
            </a:pPr>
            <a:r>
              <a:rPr lang="en-GB" sz="5500" dirty="0">
                <a:solidFill>
                  <a:schemeClr val="tx1">
                    <a:lumMod val="85000"/>
                    <a:lumOff val="15000"/>
                  </a:schemeClr>
                </a:solidFill>
                <a:cs typeface="Segoe UI"/>
              </a:rPr>
              <a:t>Easily accessible relational database</a:t>
            </a:r>
          </a:p>
          <a:p>
            <a:pPr lvl="1">
              <a:lnSpc>
                <a:spcPct val="90000"/>
              </a:lnSpc>
              <a:buFont typeface="Arial" panose="020B0604020202020204" pitchFamily="34" charset="0"/>
              <a:buChar char="•"/>
            </a:pPr>
            <a:endParaRPr lang="en-GB" sz="5500" dirty="0">
              <a:solidFill>
                <a:schemeClr val="tx1">
                  <a:lumMod val="85000"/>
                  <a:lumOff val="15000"/>
                </a:schemeClr>
              </a:solidFill>
              <a:cs typeface="Segoe UI"/>
            </a:endParaRPr>
          </a:p>
          <a:p>
            <a:pPr lvl="2">
              <a:lnSpc>
                <a:spcPct val="90000"/>
              </a:lnSpc>
              <a:buFont typeface="Arial" panose="020B0604020202020204" pitchFamily="34" charset="0"/>
              <a:buChar char="•"/>
            </a:pPr>
            <a:r>
              <a:rPr lang="en-GB" sz="5500" dirty="0">
                <a:solidFill>
                  <a:schemeClr val="tx1">
                    <a:lumMod val="85000"/>
                    <a:lumOff val="15000"/>
                  </a:schemeClr>
                </a:solidFill>
                <a:cs typeface="Segoe UI"/>
              </a:rPr>
              <a:t>Templates and pre-built solutions</a:t>
            </a:r>
          </a:p>
          <a:p>
            <a:pPr lvl="1">
              <a:lnSpc>
                <a:spcPct val="90000"/>
              </a:lnSpc>
              <a:buFont typeface="Arial" panose="020B0604020202020204" pitchFamily="34" charset="0"/>
              <a:buChar char="•"/>
            </a:pPr>
            <a:endParaRPr lang="en-GB" sz="5500" dirty="0">
              <a:solidFill>
                <a:schemeClr val="tx1">
                  <a:lumMod val="85000"/>
                  <a:lumOff val="15000"/>
                </a:schemeClr>
              </a:solidFill>
              <a:cs typeface="Segoe UI"/>
            </a:endParaRPr>
          </a:p>
          <a:p>
            <a:pPr lvl="2">
              <a:lnSpc>
                <a:spcPct val="90000"/>
              </a:lnSpc>
              <a:buFont typeface="Arial" panose="020B0604020202020204" pitchFamily="34" charset="0"/>
              <a:buChar char="•"/>
            </a:pPr>
            <a:r>
              <a:rPr lang="en-GB" sz="5500" dirty="0">
                <a:solidFill>
                  <a:schemeClr val="tx1">
                    <a:lumMod val="85000"/>
                    <a:lumOff val="15000"/>
                  </a:schemeClr>
                </a:solidFill>
                <a:cs typeface="Segoe UI"/>
              </a:rPr>
              <a:t>Creators’ resources to identify scenario and start building </a:t>
            </a:r>
          </a:p>
          <a:p>
            <a:pPr lvl="1">
              <a:lnSpc>
                <a:spcPct val="90000"/>
              </a:lnSpc>
            </a:pPr>
            <a:endParaRPr lang="en-GB" sz="5100" dirty="0">
              <a:solidFill>
                <a:schemeClr val="tx1">
                  <a:lumMod val="85000"/>
                  <a:lumOff val="15000"/>
                </a:schemeClr>
              </a:solidFill>
            </a:endParaRPr>
          </a:p>
          <a:p>
            <a:pPr marL="228600" lvl="1" indent="0">
              <a:lnSpc>
                <a:spcPct val="90000"/>
              </a:lnSpc>
              <a:buNone/>
            </a:pPr>
            <a:r>
              <a:rPr lang="en-GB" sz="6000" b="1" dirty="0">
                <a:solidFill>
                  <a:schemeClr val="tx1">
                    <a:lumMod val="85000"/>
                    <a:lumOff val="15000"/>
                  </a:schemeClr>
                </a:solidFill>
              </a:rPr>
              <a:t>Developer skills are not a prerequisite</a:t>
            </a:r>
            <a:endParaRPr lang="en-GB" sz="6000" b="1" dirty="0">
              <a:solidFill>
                <a:schemeClr val="tx1">
                  <a:lumMod val="85000"/>
                  <a:lumOff val="15000"/>
                </a:schemeClr>
              </a:solidFill>
              <a:cs typeface="Segoe UI"/>
            </a:endParaRPr>
          </a:p>
          <a:p>
            <a:pPr lvl="2">
              <a:lnSpc>
                <a:spcPct val="90000"/>
              </a:lnSpc>
              <a:buFont typeface="Courier New" panose="05000000000000000000" pitchFamily="2" charset="2"/>
              <a:buChar char="o"/>
            </a:pPr>
            <a:endParaRPr lang="en-GB" sz="3100" dirty="0">
              <a:solidFill>
                <a:schemeClr val="tx1">
                  <a:lumMod val="85000"/>
                  <a:lumOff val="15000"/>
                </a:schemeClr>
              </a:solidFill>
              <a:cs typeface="Segoe UI"/>
            </a:endParaRPr>
          </a:p>
          <a:p>
            <a:pPr lvl="2">
              <a:lnSpc>
                <a:spcPct val="90000"/>
              </a:lnSpc>
              <a:buFont typeface="Arial" panose="020B0604020202020204" pitchFamily="34" charset="0"/>
              <a:buChar char="•"/>
            </a:pPr>
            <a:r>
              <a:rPr lang="en-GB" sz="5500" dirty="0">
                <a:solidFill>
                  <a:schemeClr val="tx1">
                    <a:lumMod val="85000"/>
                    <a:lumOff val="15000"/>
                  </a:schemeClr>
                </a:solidFill>
                <a:cs typeface="Segoe UI"/>
              </a:rPr>
              <a:t>Anyone can bring ideas to life by building apps, automation, and chatbots</a:t>
            </a:r>
            <a:endParaRPr lang="en-GB" sz="5500" dirty="0">
              <a:solidFill>
                <a:schemeClr val="tx1">
                  <a:lumMod val="85000"/>
                  <a:lumOff val="15000"/>
                </a:schemeClr>
              </a:solidFill>
            </a:endParaRPr>
          </a:p>
          <a:p>
            <a:pPr>
              <a:lnSpc>
                <a:spcPct val="90000"/>
              </a:lnSpc>
            </a:pPr>
            <a:endParaRPr lang="en-GB" sz="1600" dirty="0">
              <a:solidFill>
                <a:schemeClr val="tx1">
                  <a:lumMod val="85000"/>
                  <a:lumOff val="15000"/>
                </a:schemeClr>
              </a:solidFill>
            </a:endParaRPr>
          </a:p>
          <a:p>
            <a:pPr marL="0" indent="0">
              <a:lnSpc>
                <a:spcPct val="90000"/>
              </a:lnSpc>
              <a:buNone/>
            </a:pPr>
            <a:r>
              <a:rPr lang="en-GB" sz="1600" dirty="0">
                <a:solidFill>
                  <a:schemeClr val="tx1">
                    <a:lumMod val="85000"/>
                    <a:lumOff val="15000"/>
                  </a:schemeClr>
                </a:solidFill>
                <a:cs typeface="Segoe UI"/>
              </a:rPr>
              <a:t>  </a:t>
            </a:r>
            <a:endParaRPr lang="en-GB" sz="2400" dirty="0">
              <a:solidFill>
                <a:schemeClr val="tx1">
                  <a:lumMod val="85000"/>
                  <a:lumOff val="15000"/>
                </a:schemeClr>
              </a:solidFill>
            </a:endParaRPr>
          </a:p>
          <a:p>
            <a:pPr lvl="1">
              <a:lnSpc>
                <a:spcPct val="90000"/>
              </a:lnSpc>
            </a:pPr>
            <a:endParaRPr lang="en-GB" sz="1200" dirty="0">
              <a:solidFill>
                <a:schemeClr val="tx1">
                  <a:lumMod val="85000"/>
                  <a:lumOff val="15000"/>
                </a:schemeClr>
              </a:solidFill>
            </a:endParaRPr>
          </a:p>
        </p:txBody>
      </p:sp>
      <p:grpSp>
        <p:nvGrpSpPr>
          <p:cNvPr id="21" name="Group 20">
            <a:extLst>
              <a:ext uri="{FF2B5EF4-FFF2-40B4-BE49-F238E27FC236}">
                <a16:creationId xmlns:a16="http://schemas.microsoft.com/office/drawing/2014/main" id="{27E5FB7A-1D9B-217C-4D8F-44D9F2BAF4DD}"/>
              </a:ext>
              <a:ext uri="{C183D7F6-B498-43B3-948B-1728B52AA6E4}">
                <adec:decorative xmlns:adec="http://schemas.microsoft.com/office/drawing/2017/decorative" val="1"/>
              </a:ext>
            </a:extLst>
          </p:cNvPr>
          <p:cNvGrpSpPr/>
          <p:nvPr/>
        </p:nvGrpSpPr>
        <p:grpSpPr>
          <a:xfrm>
            <a:off x="631501" y="2215369"/>
            <a:ext cx="572073" cy="555449"/>
            <a:chOff x="678138" y="2229683"/>
            <a:chExt cx="572073" cy="555449"/>
          </a:xfrm>
        </p:grpSpPr>
        <p:sp>
          <p:nvSpPr>
            <p:cNvPr id="6" name="Oval 5">
              <a:extLst>
                <a:ext uri="{FF2B5EF4-FFF2-40B4-BE49-F238E27FC236}">
                  <a16:creationId xmlns:a16="http://schemas.microsoft.com/office/drawing/2014/main" id="{505F137C-EBE2-9C54-265F-B410B80B1115}"/>
                </a:ext>
              </a:extLst>
            </p:cNvPr>
            <p:cNvSpPr/>
            <p:nvPr/>
          </p:nvSpPr>
          <p:spPr bwMode="auto">
            <a:xfrm>
              <a:off x="678138" y="2229683"/>
              <a:ext cx="572073" cy="555449"/>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73B3382E-A736-417D-AFD2-13D60448EEA4}"/>
                </a:ext>
                <a:ext uri="{C183D7F6-B498-43B3-948B-1728B52AA6E4}">
                  <adec:decorative xmlns:adec="http://schemas.microsoft.com/office/drawing/2017/decorative" val="1"/>
                </a:ext>
              </a:extLst>
            </p:cNvPr>
            <p:cNvGrpSpPr/>
            <p:nvPr/>
          </p:nvGrpSpPr>
          <p:grpSpPr>
            <a:xfrm>
              <a:off x="784053" y="2298224"/>
              <a:ext cx="378289" cy="395587"/>
              <a:chOff x="5795962" y="3086100"/>
              <a:chExt cx="600075" cy="685800"/>
            </a:xfrm>
            <a:solidFill>
              <a:schemeClr val="accent2"/>
            </a:solidFill>
          </p:grpSpPr>
          <p:sp>
            <p:nvSpPr>
              <p:cNvPr id="9" name="Freeform: Shape 8">
                <a:extLst>
                  <a:ext uri="{FF2B5EF4-FFF2-40B4-BE49-F238E27FC236}">
                    <a16:creationId xmlns:a16="http://schemas.microsoft.com/office/drawing/2014/main" id="{97DA481A-5DCE-49C5-9304-8786F1F9AB37}"/>
                  </a:ext>
                </a:extLst>
              </p:cNvPr>
              <p:cNvSpPr/>
              <p:nvPr/>
            </p:nvSpPr>
            <p:spPr>
              <a:xfrm>
                <a:off x="5924549" y="3214687"/>
                <a:ext cx="343852" cy="385762"/>
              </a:xfrm>
              <a:custGeom>
                <a:avLst/>
                <a:gdLst>
                  <a:gd name="connsiteX0" fmla="*/ 171450 w 343852"/>
                  <a:gd name="connsiteY0" fmla="*/ 0 h 385762"/>
                  <a:gd name="connsiteX1" fmla="*/ 0 w 343852"/>
                  <a:gd name="connsiteY1" fmla="*/ 162878 h 385762"/>
                  <a:gd name="connsiteX2" fmla="*/ 92393 w 343852"/>
                  <a:gd name="connsiteY2" fmla="*/ 385763 h 385762"/>
                  <a:gd name="connsiteX3" fmla="*/ 251460 w 343852"/>
                  <a:gd name="connsiteY3" fmla="*/ 385763 h 385762"/>
                  <a:gd name="connsiteX4" fmla="*/ 343853 w 343852"/>
                  <a:gd name="connsiteY4" fmla="*/ 162878 h 385762"/>
                  <a:gd name="connsiteX5" fmla="*/ 171450 w 343852"/>
                  <a:gd name="connsiteY5" fmla="*/ 0 h 385762"/>
                  <a:gd name="connsiteX6" fmla="*/ 171450 w 343852"/>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852" h="385762">
                    <a:moveTo>
                      <a:pt x="171450" y="0"/>
                    </a:moveTo>
                    <a:cubicBezTo>
                      <a:pt x="84773" y="0"/>
                      <a:pt x="0" y="67628"/>
                      <a:pt x="0" y="162878"/>
                    </a:cubicBezTo>
                    <a:cubicBezTo>
                      <a:pt x="0" y="280035"/>
                      <a:pt x="82868" y="309563"/>
                      <a:pt x="92393" y="385763"/>
                    </a:cubicBezTo>
                    <a:lnTo>
                      <a:pt x="251460" y="385763"/>
                    </a:lnTo>
                    <a:cubicBezTo>
                      <a:pt x="260985" y="309563"/>
                      <a:pt x="343853" y="280035"/>
                      <a:pt x="343853" y="162878"/>
                    </a:cubicBezTo>
                    <a:cubicBezTo>
                      <a:pt x="342900" y="67628"/>
                      <a:pt x="258127" y="0"/>
                      <a:pt x="171450" y="0"/>
                    </a:cubicBezTo>
                    <a:lnTo>
                      <a:pt x="171450" y="0"/>
                    </a:lnTo>
                    <a:close/>
                  </a:path>
                </a:pathLst>
              </a:custGeom>
              <a:grpFill/>
              <a:ln w="9525"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lumMod val="85000"/>
                      <a:lumOff val="15000"/>
                    </a:schemeClr>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7EA0A696-8125-4FDB-ADD0-B1DDE01D3F20}"/>
                  </a:ext>
                </a:extLst>
              </p:cNvPr>
              <p:cNvGrpSpPr/>
              <p:nvPr/>
            </p:nvGrpSpPr>
            <p:grpSpPr>
              <a:xfrm>
                <a:off x="5795962" y="3086100"/>
                <a:ext cx="600075" cy="685800"/>
                <a:chOff x="5795962" y="3086100"/>
                <a:chExt cx="600075" cy="685800"/>
              </a:xfrm>
              <a:grpFill/>
            </p:grpSpPr>
            <p:sp>
              <p:nvSpPr>
                <p:cNvPr id="11" name="Freeform: Shape 10">
                  <a:extLst>
                    <a:ext uri="{FF2B5EF4-FFF2-40B4-BE49-F238E27FC236}">
                      <a16:creationId xmlns:a16="http://schemas.microsoft.com/office/drawing/2014/main" id="{F62E40AA-C73B-458B-9B81-3028D7C99078}"/>
                    </a:ext>
                  </a:extLst>
                </p:cNvPr>
                <p:cNvSpPr/>
                <p:nvPr/>
              </p:nvSpPr>
              <p:spPr>
                <a:xfrm>
                  <a:off x="6081712" y="3086100"/>
                  <a:ext cx="28575" cy="85725"/>
                </a:xfrm>
                <a:custGeom>
                  <a:avLst/>
                  <a:gdLst>
                    <a:gd name="connsiteX0" fmla="*/ 14288 w 28575"/>
                    <a:gd name="connsiteY0" fmla="*/ 0 h 85725"/>
                    <a:gd name="connsiteX1" fmla="*/ 0 w 28575"/>
                    <a:gd name="connsiteY1" fmla="*/ 14288 h 85725"/>
                    <a:gd name="connsiteX2" fmla="*/ 0 w 28575"/>
                    <a:gd name="connsiteY2" fmla="*/ 71438 h 85725"/>
                    <a:gd name="connsiteX3" fmla="*/ 14288 w 28575"/>
                    <a:gd name="connsiteY3" fmla="*/ 85725 h 85725"/>
                    <a:gd name="connsiteX4" fmla="*/ 28575 w 28575"/>
                    <a:gd name="connsiteY4" fmla="*/ 71438 h 85725"/>
                    <a:gd name="connsiteX5" fmla="*/ 28575 w 28575"/>
                    <a:gd name="connsiteY5" fmla="*/ 14288 h 85725"/>
                    <a:gd name="connsiteX6" fmla="*/ 14288 w 28575"/>
                    <a:gd name="connsiteY6" fmla="*/ 0 h 85725"/>
                    <a:gd name="connsiteX7" fmla="*/ 14288 w 28575"/>
                    <a:gd name="connsiteY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85725">
                      <a:moveTo>
                        <a:pt x="14288" y="0"/>
                      </a:moveTo>
                      <a:cubicBezTo>
                        <a:pt x="6668" y="0"/>
                        <a:pt x="0" y="6668"/>
                        <a:pt x="0" y="14288"/>
                      </a:cubicBezTo>
                      <a:lnTo>
                        <a:pt x="0" y="71438"/>
                      </a:lnTo>
                      <a:cubicBezTo>
                        <a:pt x="0" y="79058"/>
                        <a:pt x="6668" y="85725"/>
                        <a:pt x="14288" y="85725"/>
                      </a:cubicBezTo>
                      <a:cubicBezTo>
                        <a:pt x="21907" y="85725"/>
                        <a:pt x="28575" y="79058"/>
                        <a:pt x="28575" y="71438"/>
                      </a:cubicBezTo>
                      <a:lnTo>
                        <a:pt x="28575" y="14288"/>
                      </a:lnTo>
                      <a:cubicBezTo>
                        <a:pt x="28575" y="6668"/>
                        <a:pt x="21907" y="0"/>
                        <a:pt x="14288" y="0"/>
                      </a:cubicBezTo>
                      <a:lnTo>
                        <a:pt x="14288" y="0"/>
                      </a:lnTo>
                      <a:close/>
                    </a:path>
                  </a:pathLst>
                </a:custGeom>
                <a:grpFill/>
                <a:ln w="9525"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lumMod val="85000"/>
                        <a:lumOff val="15000"/>
                      </a:schemeClr>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C01BFADD-30BC-4AFA-AEDF-3B9BCC0E8875}"/>
                    </a:ext>
                  </a:extLst>
                </p:cNvPr>
                <p:cNvSpPr/>
                <p:nvPr/>
              </p:nvSpPr>
              <p:spPr>
                <a:xfrm>
                  <a:off x="5879305" y="3169920"/>
                  <a:ext cx="68580" cy="68103"/>
                </a:xfrm>
                <a:custGeom>
                  <a:avLst/>
                  <a:gdLst>
                    <a:gd name="connsiteX0" fmla="*/ 14764 w 68580"/>
                    <a:gd name="connsiteY0" fmla="*/ 0 h 68103"/>
                    <a:gd name="connsiteX1" fmla="*/ 4286 w 68580"/>
                    <a:gd name="connsiteY1" fmla="*/ 3810 h 68103"/>
                    <a:gd name="connsiteX2" fmla="*/ 4286 w 68580"/>
                    <a:gd name="connsiteY2" fmla="*/ 23813 h 68103"/>
                    <a:gd name="connsiteX3" fmla="*/ 44291 w 68580"/>
                    <a:gd name="connsiteY3" fmla="*/ 63818 h 68103"/>
                    <a:gd name="connsiteX4" fmla="*/ 64294 w 68580"/>
                    <a:gd name="connsiteY4" fmla="*/ 63818 h 68103"/>
                    <a:gd name="connsiteX5" fmla="*/ 64294 w 68580"/>
                    <a:gd name="connsiteY5" fmla="*/ 43815 h 68103"/>
                    <a:gd name="connsiteX6" fmla="*/ 24289 w 68580"/>
                    <a:gd name="connsiteY6" fmla="*/ 3810 h 68103"/>
                    <a:gd name="connsiteX7" fmla="*/ 14764 w 68580"/>
                    <a:gd name="connsiteY7" fmla="*/ 0 h 68103"/>
                    <a:gd name="connsiteX8" fmla="*/ 14764 w 68580"/>
                    <a:gd name="connsiteY8" fmla="*/ 0 h 6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 h="68103">
                      <a:moveTo>
                        <a:pt x="14764" y="0"/>
                      </a:moveTo>
                      <a:cubicBezTo>
                        <a:pt x="10954" y="0"/>
                        <a:pt x="7144" y="1905"/>
                        <a:pt x="4286" y="3810"/>
                      </a:cubicBezTo>
                      <a:cubicBezTo>
                        <a:pt x="-1429" y="9525"/>
                        <a:pt x="-1429" y="18097"/>
                        <a:pt x="4286" y="23813"/>
                      </a:cubicBezTo>
                      <a:lnTo>
                        <a:pt x="44291" y="63818"/>
                      </a:lnTo>
                      <a:cubicBezTo>
                        <a:pt x="50006" y="69533"/>
                        <a:pt x="58579" y="69533"/>
                        <a:pt x="64294" y="63818"/>
                      </a:cubicBezTo>
                      <a:cubicBezTo>
                        <a:pt x="70009" y="58102"/>
                        <a:pt x="70009" y="49530"/>
                        <a:pt x="64294" y="43815"/>
                      </a:cubicBezTo>
                      <a:lnTo>
                        <a:pt x="24289" y="3810"/>
                      </a:lnTo>
                      <a:cubicBezTo>
                        <a:pt x="22384" y="952"/>
                        <a:pt x="18574" y="0"/>
                        <a:pt x="14764" y="0"/>
                      </a:cubicBezTo>
                      <a:lnTo>
                        <a:pt x="14764" y="0"/>
                      </a:lnTo>
                      <a:close/>
                    </a:path>
                  </a:pathLst>
                </a:custGeom>
                <a:grpFill/>
                <a:ln w="9525"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lumMod val="85000"/>
                        <a:lumOff val="15000"/>
                      </a:schemeClr>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43BEAFD3-A5FB-4BD2-B0AF-080B81083363}"/>
                    </a:ext>
                  </a:extLst>
                </p:cNvPr>
                <p:cNvSpPr/>
                <p:nvPr/>
              </p:nvSpPr>
              <p:spPr>
                <a:xfrm>
                  <a:off x="6243160" y="3169920"/>
                  <a:ext cx="68579" cy="68103"/>
                </a:xfrm>
                <a:custGeom>
                  <a:avLst/>
                  <a:gdLst>
                    <a:gd name="connsiteX0" fmla="*/ 54769 w 68579"/>
                    <a:gd name="connsiteY0" fmla="*/ 0 h 68103"/>
                    <a:gd name="connsiteX1" fmla="*/ 44291 w 68579"/>
                    <a:gd name="connsiteY1" fmla="*/ 3810 h 68103"/>
                    <a:gd name="connsiteX2" fmla="*/ 4286 w 68579"/>
                    <a:gd name="connsiteY2" fmla="*/ 43815 h 68103"/>
                    <a:gd name="connsiteX3" fmla="*/ 4286 w 68579"/>
                    <a:gd name="connsiteY3" fmla="*/ 63818 h 68103"/>
                    <a:gd name="connsiteX4" fmla="*/ 24289 w 68579"/>
                    <a:gd name="connsiteY4" fmla="*/ 63818 h 68103"/>
                    <a:gd name="connsiteX5" fmla="*/ 64294 w 68579"/>
                    <a:gd name="connsiteY5" fmla="*/ 23813 h 68103"/>
                    <a:gd name="connsiteX6" fmla="*/ 64294 w 68579"/>
                    <a:gd name="connsiteY6" fmla="*/ 3810 h 68103"/>
                    <a:gd name="connsiteX7" fmla="*/ 54769 w 68579"/>
                    <a:gd name="connsiteY7" fmla="*/ 0 h 68103"/>
                    <a:gd name="connsiteX8" fmla="*/ 54769 w 68579"/>
                    <a:gd name="connsiteY8" fmla="*/ 0 h 6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79" h="68103">
                      <a:moveTo>
                        <a:pt x="54769" y="0"/>
                      </a:moveTo>
                      <a:cubicBezTo>
                        <a:pt x="50959" y="0"/>
                        <a:pt x="47149" y="1905"/>
                        <a:pt x="44291" y="3810"/>
                      </a:cubicBezTo>
                      <a:lnTo>
                        <a:pt x="4286" y="43815"/>
                      </a:lnTo>
                      <a:cubicBezTo>
                        <a:pt x="-1429" y="49530"/>
                        <a:pt x="-1429" y="58102"/>
                        <a:pt x="4286" y="63818"/>
                      </a:cubicBezTo>
                      <a:cubicBezTo>
                        <a:pt x="10001" y="69533"/>
                        <a:pt x="18574" y="69533"/>
                        <a:pt x="24289" y="63818"/>
                      </a:cubicBezTo>
                      <a:lnTo>
                        <a:pt x="64294" y="23813"/>
                      </a:lnTo>
                      <a:cubicBezTo>
                        <a:pt x="70009" y="18097"/>
                        <a:pt x="70009" y="9525"/>
                        <a:pt x="64294" y="3810"/>
                      </a:cubicBezTo>
                      <a:cubicBezTo>
                        <a:pt x="62389" y="952"/>
                        <a:pt x="58579" y="0"/>
                        <a:pt x="54769" y="0"/>
                      </a:cubicBezTo>
                      <a:lnTo>
                        <a:pt x="54769" y="0"/>
                      </a:lnTo>
                      <a:close/>
                    </a:path>
                  </a:pathLst>
                </a:custGeom>
                <a:grpFill/>
                <a:ln w="9525"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lumMod val="85000"/>
                        <a:lumOff val="15000"/>
                      </a:schemeClr>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D4A44BBE-81A2-464D-8A0A-96DD72732496}"/>
                    </a:ext>
                  </a:extLst>
                </p:cNvPr>
                <p:cNvSpPr/>
                <p:nvPr/>
              </p:nvSpPr>
              <p:spPr>
                <a:xfrm>
                  <a:off x="5959792" y="3250882"/>
                  <a:ext cx="137159" cy="185205"/>
                </a:xfrm>
                <a:custGeom>
                  <a:avLst/>
                  <a:gdLst>
                    <a:gd name="connsiteX0" fmla="*/ 120015 w 137159"/>
                    <a:gd name="connsiteY0" fmla="*/ 0 h 185205"/>
                    <a:gd name="connsiteX1" fmla="*/ 137160 w 137159"/>
                    <a:gd name="connsiteY1" fmla="*/ 13335 h 185205"/>
                    <a:gd name="connsiteX2" fmla="*/ 122873 w 137159"/>
                    <a:gd name="connsiteY2" fmla="*/ 27623 h 185205"/>
                    <a:gd name="connsiteX3" fmla="*/ 28575 w 137159"/>
                    <a:gd name="connsiteY3" fmla="*/ 134303 h 185205"/>
                    <a:gd name="connsiteX4" fmla="*/ 33338 w 137159"/>
                    <a:gd name="connsiteY4" fmla="*/ 165735 h 185205"/>
                    <a:gd name="connsiteX5" fmla="*/ 23813 w 137159"/>
                    <a:gd name="connsiteY5" fmla="*/ 184785 h 185205"/>
                    <a:gd name="connsiteX6" fmla="*/ 5715 w 137159"/>
                    <a:gd name="connsiteY6" fmla="*/ 174308 h 185205"/>
                    <a:gd name="connsiteX7" fmla="*/ 0 w 137159"/>
                    <a:gd name="connsiteY7" fmla="*/ 134303 h 185205"/>
                    <a:gd name="connsiteX8" fmla="*/ 120015 w 137159"/>
                    <a:gd name="connsiteY8" fmla="*/ 0 h 185205"/>
                    <a:gd name="connsiteX9" fmla="*/ 120015 w 137159"/>
                    <a:gd name="connsiteY9" fmla="*/ 0 h 18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59" h="185205">
                      <a:moveTo>
                        <a:pt x="120015" y="0"/>
                      </a:moveTo>
                      <a:cubicBezTo>
                        <a:pt x="129540" y="0"/>
                        <a:pt x="137160" y="4763"/>
                        <a:pt x="137160" y="13335"/>
                      </a:cubicBezTo>
                      <a:cubicBezTo>
                        <a:pt x="137160" y="20955"/>
                        <a:pt x="130492" y="27623"/>
                        <a:pt x="122873" y="27623"/>
                      </a:cubicBezTo>
                      <a:cubicBezTo>
                        <a:pt x="69532" y="34290"/>
                        <a:pt x="28575" y="79058"/>
                        <a:pt x="28575" y="134303"/>
                      </a:cubicBezTo>
                      <a:cubicBezTo>
                        <a:pt x="28575" y="145733"/>
                        <a:pt x="30480" y="156210"/>
                        <a:pt x="33338" y="165735"/>
                      </a:cubicBezTo>
                      <a:cubicBezTo>
                        <a:pt x="36195" y="173355"/>
                        <a:pt x="31432" y="181928"/>
                        <a:pt x="23813" y="184785"/>
                      </a:cubicBezTo>
                      <a:cubicBezTo>
                        <a:pt x="16192" y="186690"/>
                        <a:pt x="7620" y="181928"/>
                        <a:pt x="5715" y="174308"/>
                      </a:cubicBezTo>
                      <a:cubicBezTo>
                        <a:pt x="1905" y="161925"/>
                        <a:pt x="0" y="148590"/>
                        <a:pt x="0" y="134303"/>
                      </a:cubicBezTo>
                      <a:cubicBezTo>
                        <a:pt x="0" y="65723"/>
                        <a:pt x="53340" y="8573"/>
                        <a:pt x="120015" y="0"/>
                      </a:cubicBezTo>
                      <a:lnTo>
                        <a:pt x="120015" y="0"/>
                      </a:lnTo>
                      <a:close/>
                    </a:path>
                  </a:pathLst>
                </a:custGeom>
                <a:grpFill/>
                <a:ln w="9525"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lumMod val="85000"/>
                        <a:lumOff val="15000"/>
                      </a:schemeClr>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542A65D2-15BF-4DAD-B0DC-D7C67D3F9240}"/>
                    </a:ext>
                  </a:extLst>
                </p:cNvPr>
                <p:cNvSpPr/>
                <p:nvPr/>
              </p:nvSpPr>
              <p:spPr>
                <a:xfrm>
                  <a:off x="5795962" y="3371850"/>
                  <a:ext cx="85725" cy="28575"/>
                </a:xfrm>
                <a:custGeom>
                  <a:avLst/>
                  <a:gdLst>
                    <a:gd name="connsiteX0" fmla="*/ 14288 w 85725"/>
                    <a:gd name="connsiteY0" fmla="*/ 0 h 28575"/>
                    <a:gd name="connsiteX1" fmla="*/ 0 w 85725"/>
                    <a:gd name="connsiteY1" fmla="*/ 14288 h 28575"/>
                    <a:gd name="connsiteX2" fmla="*/ 14288 w 85725"/>
                    <a:gd name="connsiteY2" fmla="*/ 28575 h 28575"/>
                    <a:gd name="connsiteX3" fmla="*/ 71438 w 85725"/>
                    <a:gd name="connsiteY3" fmla="*/ 28575 h 28575"/>
                    <a:gd name="connsiteX4" fmla="*/ 85725 w 85725"/>
                    <a:gd name="connsiteY4" fmla="*/ 14288 h 28575"/>
                    <a:gd name="connsiteX5" fmla="*/ 71438 w 85725"/>
                    <a:gd name="connsiteY5" fmla="*/ 0 h 28575"/>
                    <a:gd name="connsiteX6" fmla="*/ 14288 w 85725"/>
                    <a:gd name="connsiteY6" fmla="*/ 0 h 28575"/>
                    <a:gd name="connsiteX7" fmla="*/ 14288 w 85725"/>
                    <a:gd name="connsiteY7" fmla="*/ 0 h 28575"/>
                    <a:gd name="connsiteX8" fmla="*/ 14288 w 85725"/>
                    <a:gd name="connsiteY8" fmla="*/ 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28575">
                      <a:moveTo>
                        <a:pt x="14288" y="0"/>
                      </a:moveTo>
                      <a:cubicBezTo>
                        <a:pt x="6668" y="0"/>
                        <a:pt x="0" y="6668"/>
                        <a:pt x="0" y="14288"/>
                      </a:cubicBezTo>
                      <a:cubicBezTo>
                        <a:pt x="0" y="21907"/>
                        <a:pt x="6668" y="28575"/>
                        <a:pt x="14288" y="28575"/>
                      </a:cubicBezTo>
                      <a:lnTo>
                        <a:pt x="71438" y="28575"/>
                      </a:lnTo>
                      <a:cubicBezTo>
                        <a:pt x="79058" y="28575"/>
                        <a:pt x="85725" y="21907"/>
                        <a:pt x="85725" y="14288"/>
                      </a:cubicBezTo>
                      <a:cubicBezTo>
                        <a:pt x="85725" y="6668"/>
                        <a:pt x="79058" y="0"/>
                        <a:pt x="71438" y="0"/>
                      </a:cubicBezTo>
                      <a:lnTo>
                        <a:pt x="14288" y="0"/>
                      </a:lnTo>
                      <a:lnTo>
                        <a:pt x="14288" y="0"/>
                      </a:lnTo>
                      <a:lnTo>
                        <a:pt x="14288" y="0"/>
                      </a:lnTo>
                      <a:close/>
                    </a:path>
                  </a:pathLst>
                </a:custGeom>
                <a:grpFill/>
                <a:ln w="9525"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lumMod val="85000"/>
                        <a:lumOff val="15000"/>
                      </a:schemeClr>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25454EB4-B029-4CB3-A804-BF5648DE4603}"/>
                    </a:ext>
                  </a:extLst>
                </p:cNvPr>
                <p:cNvSpPr/>
                <p:nvPr/>
              </p:nvSpPr>
              <p:spPr>
                <a:xfrm>
                  <a:off x="6310312" y="3371850"/>
                  <a:ext cx="85725" cy="28575"/>
                </a:xfrm>
                <a:custGeom>
                  <a:avLst/>
                  <a:gdLst>
                    <a:gd name="connsiteX0" fmla="*/ 14288 w 85725"/>
                    <a:gd name="connsiteY0" fmla="*/ 0 h 28575"/>
                    <a:gd name="connsiteX1" fmla="*/ 0 w 85725"/>
                    <a:gd name="connsiteY1" fmla="*/ 14288 h 28575"/>
                    <a:gd name="connsiteX2" fmla="*/ 14288 w 85725"/>
                    <a:gd name="connsiteY2" fmla="*/ 28575 h 28575"/>
                    <a:gd name="connsiteX3" fmla="*/ 71438 w 85725"/>
                    <a:gd name="connsiteY3" fmla="*/ 28575 h 28575"/>
                    <a:gd name="connsiteX4" fmla="*/ 85725 w 85725"/>
                    <a:gd name="connsiteY4" fmla="*/ 14288 h 28575"/>
                    <a:gd name="connsiteX5" fmla="*/ 71438 w 85725"/>
                    <a:gd name="connsiteY5" fmla="*/ 0 h 28575"/>
                    <a:gd name="connsiteX6" fmla="*/ 14288 w 85725"/>
                    <a:gd name="connsiteY6" fmla="*/ 0 h 28575"/>
                    <a:gd name="connsiteX7" fmla="*/ 14288 w 85725"/>
                    <a:gd name="connsiteY7" fmla="*/ 0 h 28575"/>
                    <a:gd name="connsiteX8" fmla="*/ 14288 w 85725"/>
                    <a:gd name="connsiteY8" fmla="*/ 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28575">
                      <a:moveTo>
                        <a:pt x="14288" y="0"/>
                      </a:moveTo>
                      <a:cubicBezTo>
                        <a:pt x="6668" y="0"/>
                        <a:pt x="0" y="6668"/>
                        <a:pt x="0" y="14288"/>
                      </a:cubicBezTo>
                      <a:cubicBezTo>
                        <a:pt x="0" y="21907"/>
                        <a:pt x="6668" y="28575"/>
                        <a:pt x="14288" y="28575"/>
                      </a:cubicBezTo>
                      <a:lnTo>
                        <a:pt x="71438" y="28575"/>
                      </a:lnTo>
                      <a:cubicBezTo>
                        <a:pt x="79057" y="28575"/>
                        <a:pt x="85725" y="21907"/>
                        <a:pt x="85725" y="14288"/>
                      </a:cubicBezTo>
                      <a:cubicBezTo>
                        <a:pt x="85725" y="6668"/>
                        <a:pt x="79057" y="0"/>
                        <a:pt x="71438" y="0"/>
                      </a:cubicBezTo>
                      <a:lnTo>
                        <a:pt x="14288" y="0"/>
                      </a:lnTo>
                      <a:lnTo>
                        <a:pt x="14288" y="0"/>
                      </a:lnTo>
                      <a:lnTo>
                        <a:pt x="14288" y="0"/>
                      </a:lnTo>
                      <a:close/>
                    </a:path>
                  </a:pathLst>
                </a:custGeom>
                <a:grpFill/>
                <a:ln w="9525"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lumMod val="85000"/>
                        <a:lumOff val="15000"/>
                      </a:schemeClr>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39C758AE-458E-4EC9-8350-A520115D9F99}"/>
                    </a:ext>
                  </a:extLst>
                </p:cNvPr>
                <p:cNvSpPr/>
                <p:nvPr/>
              </p:nvSpPr>
              <p:spPr>
                <a:xfrm>
                  <a:off x="6016942" y="3629025"/>
                  <a:ext cx="158114" cy="28575"/>
                </a:xfrm>
                <a:custGeom>
                  <a:avLst/>
                  <a:gdLst>
                    <a:gd name="connsiteX0" fmla="*/ 0 w 158114"/>
                    <a:gd name="connsiteY0" fmla="*/ 0 h 28575"/>
                    <a:gd name="connsiteX1" fmla="*/ 0 w 158114"/>
                    <a:gd name="connsiteY1" fmla="*/ 28575 h 28575"/>
                    <a:gd name="connsiteX2" fmla="*/ 158115 w 158114"/>
                    <a:gd name="connsiteY2" fmla="*/ 28575 h 28575"/>
                    <a:gd name="connsiteX3" fmla="*/ 158115 w 158114"/>
                    <a:gd name="connsiteY3" fmla="*/ 0 h 28575"/>
                    <a:gd name="connsiteX4" fmla="*/ 0 w 158114"/>
                    <a:gd name="connsiteY4" fmla="*/ 0 h 28575"/>
                    <a:gd name="connsiteX5" fmla="*/ 0 w 158114"/>
                    <a:gd name="connsiteY5" fmla="*/ 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114" h="28575">
                      <a:moveTo>
                        <a:pt x="0" y="0"/>
                      </a:moveTo>
                      <a:lnTo>
                        <a:pt x="0" y="28575"/>
                      </a:lnTo>
                      <a:lnTo>
                        <a:pt x="158115" y="28575"/>
                      </a:lnTo>
                      <a:lnTo>
                        <a:pt x="158115" y="0"/>
                      </a:lnTo>
                      <a:lnTo>
                        <a:pt x="0" y="0"/>
                      </a:lnTo>
                      <a:lnTo>
                        <a:pt x="0" y="0"/>
                      </a:lnTo>
                      <a:close/>
                    </a:path>
                  </a:pathLst>
                </a:custGeom>
                <a:grpFill/>
                <a:ln w="9525"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lumMod val="85000"/>
                        <a:lumOff val="15000"/>
                      </a:schemeClr>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5FB7FB17-CCED-4764-83A2-8CF32EFAAE5B}"/>
                    </a:ext>
                  </a:extLst>
                </p:cNvPr>
                <p:cNvSpPr/>
                <p:nvPr/>
              </p:nvSpPr>
              <p:spPr>
                <a:xfrm>
                  <a:off x="6016942" y="3686175"/>
                  <a:ext cx="157162" cy="42862"/>
                </a:xfrm>
                <a:custGeom>
                  <a:avLst/>
                  <a:gdLst>
                    <a:gd name="connsiteX0" fmla="*/ 0 w 157162"/>
                    <a:gd name="connsiteY0" fmla="*/ 0 h 42862"/>
                    <a:gd name="connsiteX1" fmla="*/ 0 w 157162"/>
                    <a:gd name="connsiteY1" fmla="*/ 14288 h 42862"/>
                    <a:gd name="connsiteX2" fmla="*/ 28575 w 157162"/>
                    <a:gd name="connsiteY2" fmla="*/ 42863 h 42862"/>
                    <a:gd name="connsiteX3" fmla="*/ 128588 w 157162"/>
                    <a:gd name="connsiteY3" fmla="*/ 42863 h 42862"/>
                    <a:gd name="connsiteX4" fmla="*/ 157163 w 157162"/>
                    <a:gd name="connsiteY4" fmla="*/ 14288 h 42862"/>
                    <a:gd name="connsiteX5" fmla="*/ 157163 w 157162"/>
                    <a:gd name="connsiteY5" fmla="*/ 0 h 42862"/>
                    <a:gd name="connsiteX6" fmla="*/ 0 w 157162"/>
                    <a:gd name="connsiteY6" fmla="*/ 0 h 42862"/>
                    <a:gd name="connsiteX7" fmla="*/ 0 w 157162"/>
                    <a:gd name="connsiteY7" fmla="*/ 0 h 42862"/>
                    <a:gd name="connsiteX8" fmla="*/ 0 w 157162"/>
                    <a:gd name="connsiteY8" fmla="*/ 0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162" h="42862">
                      <a:moveTo>
                        <a:pt x="0" y="0"/>
                      </a:moveTo>
                      <a:lnTo>
                        <a:pt x="0" y="14288"/>
                      </a:lnTo>
                      <a:cubicBezTo>
                        <a:pt x="0" y="30480"/>
                        <a:pt x="13335" y="42863"/>
                        <a:pt x="28575" y="42863"/>
                      </a:cubicBezTo>
                      <a:lnTo>
                        <a:pt x="128588" y="42863"/>
                      </a:lnTo>
                      <a:cubicBezTo>
                        <a:pt x="143827" y="42863"/>
                        <a:pt x="157163" y="30480"/>
                        <a:pt x="157163" y="14288"/>
                      </a:cubicBezTo>
                      <a:lnTo>
                        <a:pt x="157163" y="0"/>
                      </a:lnTo>
                      <a:lnTo>
                        <a:pt x="0" y="0"/>
                      </a:lnTo>
                      <a:lnTo>
                        <a:pt x="0" y="0"/>
                      </a:lnTo>
                      <a:lnTo>
                        <a:pt x="0" y="0"/>
                      </a:lnTo>
                      <a:close/>
                    </a:path>
                  </a:pathLst>
                </a:custGeom>
                <a:grpFill/>
                <a:ln w="9525"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lumMod val="85000"/>
                        <a:lumOff val="15000"/>
                      </a:schemeClr>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82C8F1ED-CAD1-4E14-8C62-C80A3E77ABCD}"/>
                    </a:ext>
                  </a:extLst>
                </p:cNvPr>
                <p:cNvSpPr/>
                <p:nvPr/>
              </p:nvSpPr>
              <p:spPr>
                <a:xfrm>
                  <a:off x="6067424" y="3743325"/>
                  <a:ext cx="57150" cy="28575"/>
                </a:xfrm>
                <a:custGeom>
                  <a:avLst/>
                  <a:gdLst>
                    <a:gd name="connsiteX0" fmla="*/ 0 w 57150"/>
                    <a:gd name="connsiteY0" fmla="*/ 0 h 28575"/>
                    <a:gd name="connsiteX1" fmla="*/ 28575 w 57150"/>
                    <a:gd name="connsiteY1" fmla="*/ 28575 h 28575"/>
                    <a:gd name="connsiteX2" fmla="*/ 57150 w 57150"/>
                    <a:gd name="connsiteY2" fmla="*/ 0 h 28575"/>
                    <a:gd name="connsiteX3" fmla="*/ 0 w 57150"/>
                    <a:gd name="connsiteY3" fmla="*/ 0 h 28575"/>
                    <a:gd name="connsiteX4" fmla="*/ 0 w 57150"/>
                    <a:gd name="connsiteY4" fmla="*/ 0 h 28575"/>
                    <a:gd name="connsiteX5" fmla="*/ 0 w 57150"/>
                    <a:gd name="connsiteY5" fmla="*/ 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28575">
                      <a:moveTo>
                        <a:pt x="0" y="0"/>
                      </a:moveTo>
                      <a:cubicBezTo>
                        <a:pt x="0" y="16192"/>
                        <a:pt x="12382" y="28575"/>
                        <a:pt x="28575" y="28575"/>
                      </a:cubicBezTo>
                      <a:cubicBezTo>
                        <a:pt x="44768" y="28575"/>
                        <a:pt x="57150" y="16192"/>
                        <a:pt x="57150" y="0"/>
                      </a:cubicBezTo>
                      <a:lnTo>
                        <a:pt x="0" y="0"/>
                      </a:lnTo>
                      <a:lnTo>
                        <a:pt x="0" y="0"/>
                      </a:lnTo>
                      <a:lnTo>
                        <a:pt x="0" y="0"/>
                      </a:lnTo>
                      <a:close/>
                    </a:path>
                  </a:pathLst>
                </a:custGeom>
                <a:grpFill/>
                <a:ln w="9525"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lumMod val="85000"/>
                        <a:lumOff val="15000"/>
                      </a:schemeClr>
                    </a:solidFill>
                    <a:effectLst/>
                    <a:uLnTx/>
                    <a:uFillTx/>
                    <a:latin typeface="Segoe UI"/>
                    <a:ea typeface="+mn-ea"/>
                    <a:cs typeface="+mn-cs"/>
                  </a:endParaRPr>
                </a:p>
              </p:txBody>
            </p:sp>
          </p:grpSp>
        </p:grpSp>
      </p:grpSp>
      <p:grpSp>
        <p:nvGrpSpPr>
          <p:cNvPr id="20" name="Group 19">
            <a:extLst>
              <a:ext uri="{FF2B5EF4-FFF2-40B4-BE49-F238E27FC236}">
                <a16:creationId xmlns:a16="http://schemas.microsoft.com/office/drawing/2014/main" id="{CD07C765-17C7-5C2F-FD05-13E6601B5B3D}"/>
              </a:ext>
              <a:ext uri="{C183D7F6-B498-43B3-948B-1728B52AA6E4}">
                <adec:decorative xmlns:adec="http://schemas.microsoft.com/office/drawing/2017/decorative" val="1"/>
              </a:ext>
            </a:extLst>
          </p:cNvPr>
          <p:cNvGrpSpPr/>
          <p:nvPr/>
        </p:nvGrpSpPr>
        <p:grpSpPr>
          <a:xfrm>
            <a:off x="631501" y="1385583"/>
            <a:ext cx="572073" cy="555449"/>
            <a:chOff x="679957" y="1349100"/>
            <a:chExt cx="572073" cy="555449"/>
          </a:xfrm>
        </p:grpSpPr>
        <p:sp>
          <p:nvSpPr>
            <p:cNvPr id="5" name="Oval 4">
              <a:extLst>
                <a:ext uri="{FF2B5EF4-FFF2-40B4-BE49-F238E27FC236}">
                  <a16:creationId xmlns:a16="http://schemas.microsoft.com/office/drawing/2014/main" id="{6D7578A4-B7C4-368F-2D2B-34F79CD7FA59}"/>
                </a:ext>
              </a:extLst>
            </p:cNvPr>
            <p:cNvSpPr/>
            <p:nvPr/>
          </p:nvSpPr>
          <p:spPr bwMode="auto">
            <a:xfrm>
              <a:off x="679957" y="1349100"/>
              <a:ext cx="572073" cy="555449"/>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pic>
          <p:nvPicPr>
            <p:cNvPr id="76" name="Graphic 75">
              <a:extLst>
                <a:ext uri="{FF2B5EF4-FFF2-40B4-BE49-F238E27FC236}">
                  <a16:creationId xmlns:a16="http://schemas.microsoft.com/office/drawing/2014/main" id="{E9822A7C-1899-4942-A6CA-5EAD0745E13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504" y="1405453"/>
              <a:ext cx="439645" cy="439645"/>
            </a:xfrm>
            <a:prstGeom prst="rect">
              <a:avLst/>
            </a:prstGeom>
          </p:spPr>
        </p:pic>
      </p:grpSp>
      <p:grpSp>
        <p:nvGrpSpPr>
          <p:cNvPr id="23" name="Group 22">
            <a:extLst>
              <a:ext uri="{FF2B5EF4-FFF2-40B4-BE49-F238E27FC236}">
                <a16:creationId xmlns:a16="http://schemas.microsoft.com/office/drawing/2014/main" id="{745D650F-DDBE-77C8-03AB-B753D65E687C}"/>
              </a:ext>
            </a:extLst>
          </p:cNvPr>
          <p:cNvGrpSpPr/>
          <p:nvPr/>
        </p:nvGrpSpPr>
        <p:grpSpPr>
          <a:xfrm>
            <a:off x="633110" y="4645240"/>
            <a:ext cx="572073" cy="555449"/>
            <a:chOff x="699264" y="4976067"/>
            <a:chExt cx="572073" cy="555449"/>
          </a:xfrm>
        </p:grpSpPr>
        <p:sp>
          <p:nvSpPr>
            <p:cNvPr id="7" name="Oval 6">
              <a:extLst>
                <a:ext uri="{FF2B5EF4-FFF2-40B4-BE49-F238E27FC236}">
                  <a16:creationId xmlns:a16="http://schemas.microsoft.com/office/drawing/2014/main" id="{4B1BE31F-8B24-04D7-93CA-9DFD5BB3C0D9}"/>
                </a:ext>
              </a:extLst>
            </p:cNvPr>
            <p:cNvSpPr/>
            <p:nvPr/>
          </p:nvSpPr>
          <p:spPr bwMode="auto">
            <a:xfrm>
              <a:off x="699264" y="4976067"/>
              <a:ext cx="572073" cy="555449"/>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pic>
          <p:nvPicPr>
            <p:cNvPr id="22" name="Graphic 21">
              <a:extLst>
                <a:ext uri="{FF2B5EF4-FFF2-40B4-BE49-F238E27FC236}">
                  <a16:creationId xmlns:a16="http://schemas.microsoft.com/office/drawing/2014/main" id="{3F7F59CA-0BC1-4F5B-9BA6-8DA00312CA20}"/>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923" y="5071991"/>
              <a:ext cx="389145" cy="389145"/>
            </a:xfrm>
            <a:prstGeom prst="rect">
              <a:avLst/>
            </a:prstGeom>
          </p:spPr>
        </p:pic>
      </p:grpSp>
      <p:sp>
        <p:nvSpPr>
          <p:cNvPr id="3" name="Footer Placeholder 4">
            <a:extLst>
              <a:ext uri="{FF2B5EF4-FFF2-40B4-BE49-F238E27FC236}">
                <a16:creationId xmlns:a16="http://schemas.microsoft.com/office/drawing/2014/main" id="{2E06012D-B5C2-D113-6D8C-60D7DE9994E3}"/>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a:solidFill>
                  <a:schemeClr val="tx1">
                    <a:lumMod val="85000"/>
                    <a:lumOff val="15000"/>
                  </a:schemeClr>
                </a:solidFill>
              </a:rPr>
              <a:t>Microsoft Confidential</a:t>
            </a:r>
          </a:p>
        </p:txBody>
      </p:sp>
    </p:spTree>
    <p:extLst>
      <p:ext uri="{BB962C8B-B14F-4D97-AF65-F5344CB8AC3E}">
        <p14:creationId xmlns:p14="http://schemas.microsoft.com/office/powerpoint/2010/main" val="22150663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8B912-E727-41B1-9177-D37F49A2BCA4}"/>
              </a:ext>
            </a:extLst>
          </p:cNvPr>
          <p:cNvSpPr>
            <a:spLocks noGrp="1"/>
          </p:cNvSpPr>
          <p:nvPr>
            <p:ph type="title"/>
          </p:nvPr>
        </p:nvSpPr>
        <p:spPr>
          <a:xfrm>
            <a:off x="510026" y="579446"/>
            <a:ext cx="11018520" cy="553998"/>
          </a:xfrm>
        </p:spPr>
        <p:txBody>
          <a:bodyPr/>
          <a:lstStyle/>
          <a:p>
            <a:r>
              <a:rPr lang="en-GB" dirty="0">
                <a:cs typeface="Segoe UI"/>
              </a:rPr>
              <a:t>Who can use Dataverse in Teams ?</a:t>
            </a:r>
            <a:endParaRPr lang="en-GB" dirty="0"/>
          </a:p>
        </p:txBody>
      </p:sp>
      <p:sp>
        <p:nvSpPr>
          <p:cNvPr id="4" name="TextBox 3">
            <a:extLst>
              <a:ext uri="{FF2B5EF4-FFF2-40B4-BE49-F238E27FC236}">
                <a16:creationId xmlns:a16="http://schemas.microsoft.com/office/drawing/2014/main" id="{4C3A1F6B-B2B1-43C4-95B1-740F9EAC514D}"/>
              </a:ext>
            </a:extLst>
          </p:cNvPr>
          <p:cNvSpPr txBox="1"/>
          <p:nvPr/>
        </p:nvSpPr>
        <p:spPr>
          <a:xfrm>
            <a:off x="678944" y="1661906"/>
            <a:ext cx="10551701" cy="461664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GB" sz="2800" dirty="0">
                <a:solidFill>
                  <a:schemeClr val="tx1">
                    <a:lumMod val="85000"/>
                    <a:lumOff val="15000"/>
                  </a:schemeClr>
                </a:solidFill>
                <a:cs typeface="Segoe UI"/>
              </a:rPr>
              <a:t>Anyone with a Microsoft Teams license</a:t>
            </a:r>
          </a:p>
          <a:p>
            <a:pPr marL="457200" indent="-457200">
              <a:buFont typeface="Arial" panose="020B0604020202020204" pitchFamily="34" charset="0"/>
              <a:buChar char="•"/>
            </a:pPr>
            <a:endParaRPr lang="en-GB" sz="2800" dirty="0">
              <a:solidFill>
                <a:schemeClr val="tx1">
                  <a:lumMod val="85000"/>
                  <a:lumOff val="15000"/>
                </a:schemeClr>
              </a:solidFill>
              <a:cs typeface="Segoe UI"/>
            </a:endParaRPr>
          </a:p>
          <a:p>
            <a:pPr marL="457200" indent="-457200">
              <a:buFont typeface="Arial" panose="020B0604020202020204" pitchFamily="34" charset="0"/>
              <a:buChar char="•"/>
            </a:pPr>
            <a:r>
              <a:rPr lang="en-GB" sz="2800" dirty="0">
                <a:solidFill>
                  <a:schemeClr val="tx1">
                    <a:lumMod val="85000"/>
                    <a:lumOff val="15000"/>
                  </a:schemeClr>
                </a:solidFill>
                <a:cs typeface="Segoe UI"/>
              </a:rPr>
              <a:t>Team owners and members can build apps, automation, and chat bots</a:t>
            </a:r>
          </a:p>
          <a:p>
            <a:pPr marL="457200" indent="-457200">
              <a:buFont typeface="Arial" panose="020B0604020202020204" pitchFamily="34" charset="0"/>
              <a:buChar char="•"/>
            </a:pPr>
            <a:endParaRPr lang="en-GB" sz="2800" dirty="0">
              <a:solidFill>
                <a:schemeClr val="tx1">
                  <a:lumMod val="85000"/>
                  <a:lumOff val="15000"/>
                </a:schemeClr>
              </a:solidFill>
              <a:cs typeface="Segoe UI"/>
            </a:endParaRPr>
          </a:p>
          <a:p>
            <a:pPr marL="457200" indent="-457200">
              <a:buFont typeface="Arial" panose="020B0604020202020204" pitchFamily="34" charset="0"/>
              <a:buChar char="•"/>
            </a:pPr>
            <a:r>
              <a:rPr lang="en-GB" sz="2800" dirty="0">
                <a:solidFill>
                  <a:schemeClr val="tx1">
                    <a:lumMod val="85000"/>
                    <a:lumOff val="15000"/>
                  </a:schemeClr>
                </a:solidFill>
                <a:cs typeface="Segoe UI"/>
              </a:rPr>
              <a:t>Guest users in teams can discover and run apps in their team</a:t>
            </a:r>
          </a:p>
          <a:p>
            <a:pPr marL="457200" indent="-457200">
              <a:buFont typeface="Arial" panose="020B0604020202020204" pitchFamily="34" charset="0"/>
              <a:buChar char="•"/>
            </a:pPr>
            <a:endParaRPr lang="en-GB" sz="2800" dirty="0">
              <a:solidFill>
                <a:schemeClr val="tx1">
                  <a:lumMod val="85000"/>
                  <a:lumOff val="15000"/>
                </a:schemeClr>
              </a:solidFill>
              <a:cs typeface="Segoe UI"/>
            </a:endParaRPr>
          </a:p>
          <a:p>
            <a:pPr marL="457200" indent="-457200">
              <a:buFont typeface="Arial" panose="020B0604020202020204" pitchFamily="34" charset="0"/>
              <a:buChar char="•"/>
            </a:pPr>
            <a:r>
              <a:rPr lang="en-GB" sz="2800" dirty="0">
                <a:solidFill>
                  <a:schemeClr val="tx1">
                    <a:lumMod val="85000"/>
                    <a:lumOff val="15000"/>
                  </a:schemeClr>
                </a:solidFill>
                <a:cs typeface="Segoe UI"/>
              </a:rPr>
              <a:t>Apps and bots can be shared with other teams </a:t>
            </a:r>
          </a:p>
          <a:p>
            <a:pPr marL="457200" indent="-457200">
              <a:buFont typeface="Arial" panose="020B0604020202020204" pitchFamily="34" charset="0"/>
              <a:buChar char="•"/>
            </a:pPr>
            <a:endParaRPr lang="en-GB" sz="2800" dirty="0">
              <a:solidFill>
                <a:schemeClr val="tx1">
                  <a:lumMod val="85000"/>
                  <a:lumOff val="15000"/>
                </a:schemeClr>
              </a:solidFill>
              <a:cs typeface="Segoe UI"/>
            </a:endParaRPr>
          </a:p>
          <a:p>
            <a:endParaRPr lang="en-GB" sz="2400" dirty="0">
              <a:solidFill>
                <a:schemeClr val="tx1">
                  <a:lumMod val="85000"/>
                  <a:lumOff val="15000"/>
                </a:schemeClr>
              </a:solidFill>
              <a:cs typeface="Segoe UI"/>
            </a:endParaRPr>
          </a:p>
          <a:p>
            <a:endParaRPr lang="en-GB" sz="2400" dirty="0">
              <a:solidFill>
                <a:schemeClr val="tx1">
                  <a:lumMod val="85000"/>
                  <a:lumOff val="15000"/>
                </a:schemeClr>
              </a:solidFill>
              <a:cs typeface="Segoe UI"/>
            </a:endParaRPr>
          </a:p>
        </p:txBody>
      </p:sp>
      <p:sp>
        <p:nvSpPr>
          <p:cNvPr id="3" name="Footer Placeholder 4">
            <a:extLst>
              <a:ext uri="{FF2B5EF4-FFF2-40B4-BE49-F238E27FC236}">
                <a16:creationId xmlns:a16="http://schemas.microsoft.com/office/drawing/2014/main" id="{37FD19CC-C26E-93A8-A5EE-1E3C38085F80}"/>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a:solidFill>
                  <a:schemeClr val="tx1">
                    <a:lumMod val="85000"/>
                    <a:lumOff val="15000"/>
                  </a:schemeClr>
                </a:solidFill>
              </a:rPr>
              <a:t>Microsoft Confidential</a:t>
            </a:r>
          </a:p>
        </p:txBody>
      </p:sp>
    </p:spTree>
    <p:extLst>
      <p:ext uri="{BB962C8B-B14F-4D97-AF65-F5344CB8AC3E}">
        <p14:creationId xmlns:p14="http://schemas.microsoft.com/office/powerpoint/2010/main" val="31304416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92BF0-2E2A-4062-881E-A0CC729D4AA7}"/>
              </a:ext>
            </a:extLst>
          </p:cNvPr>
          <p:cNvSpPr>
            <a:spLocks noGrp="1"/>
          </p:cNvSpPr>
          <p:nvPr>
            <p:ph type="title"/>
          </p:nvPr>
        </p:nvSpPr>
        <p:spPr>
          <a:xfrm>
            <a:off x="505967" y="559887"/>
            <a:ext cx="11018520" cy="553998"/>
          </a:xfrm>
        </p:spPr>
        <p:txBody>
          <a:bodyPr/>
          <a:lstStyle/>
          <a:p>
            <a:r>
              <a:rPr lang="en-GB" dirty="0">
                <a:cs typeface="Segoe UI"/>
              </a:rPr>
              <a:t>How to start with Dataverse for Teams?</a:t>
            </a:r>
            <a:endParaRPr lang="en-US" dirty="0">
              <a:cs typeface="Segoe UI"/>
            </a:endParaRPr>
          </a:p>
        </p:txBody>
      </p:sp>
      <p:sp>
        <p:nvSpPr>
          <p:cNvPr id="5" name="TextBox 4">
            <a:extLst>
              <a:ext uri="{FF2B5EF4-FFF2-40B4-BE49-F238E27FC236}">
                <a16:creationId xmlns:a16="http://schemas.microsoft.com/office/drawing/2014/main" id="{5A74179E-EABD-4A8E-8D50-27CCC50A0FB8}"/>
              </a:ext>
            </a:extLst>
          </p:cNvPr>
          <p:cNvSpPr txBox="1"/>
          <p:nvPr/>
        </p:nvSpPr>
        <p:spPr>
          <a:xfrm>
            <a:off x="570704" y="1557773"/>
            <a:ext cx="5714788" cy="954107"/>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en-US" sz="2800" dirty="0">
                <a:solidFill>
                  <a:schemeClr val="tx1">
                    <a:lumMod val="85000"/>
                    <a:lumOff val="15000"/>
                  </a:schemeClr>
                </a:solidFill>
                <a:latin typeface="Segoe UI"/>
              </a:rPr>
              <a:t>Use </a:t>
            </a:r>
            <a:r>
              <a:rPr lang="en-US" sz="2800" b="1" dirty="0">
                <a:solidFill>
                  <a:schemeClr val="tx1">
                    <a:lumMod val="85000"/>
                    <a:lumOff val="15000"/>
                  </a:schemeClr>
                </a:solidFill>
                <a:latin typeface="Segoe UI"/>
              </a:rPr>
              <a:t>Power Apps </a:t>
            </a:r>
            <a:r>
              <a:rPr lang="en-US" sz="2800" dirty="0">
                <a:solidFill>
                  <a:schemeClr val="tx1">
                    <a:lumMod val="85000"/>
                    <a:lumOff val="15000"/>
                  </a:schemeClr>
                </a:solidFill>
                <a:latin typeface="Segoe UI"/>
              </a:rPr>
              <a:t>Teams app to work with Dataverse for Teams:</a:t>
            </a:r>
            <a:endParaRPr kumimoji="0" lang="en-US" sz="2800" b="0" i="0" u="none" strike="noStrike" kern="1200" cap="none" spc="0" normalizeH="0" baseline="0" noProof="0" dirty="0">
              <a:ln>
                <a:noFill/>
              </a:ln>
              <a:solidFill>
                <a:schemeClr val="tx1">
                  <a:lumMod val="85000"/>
                  <a:lumOff val="15000"/>
                </a:schemeClr>
              </a:solidFill>
              <a:effectLst/>
              <a:uLnTx/>
              <a:uFillTx/>
              <a:latin typeface="Segoe UI"/>
              <a:ea typeface="+mn-ea"/>
              <a:cs typeface="+mn-cs"/>
            </a:endParaRPr>
          </a:p>
        </p:txBody>
      </p:sp>
      <p:sp>
        <p:nvSpPr>
          <p:cNvPr id="3" name="TextBox 2">
            <a:extLst>
              <a:ext uri="{FF2B5EF4-FFF2-40B4-BE49-F238E27FC236}">
                <a16:creationId xmlns:a16="http://schemas.microsoft.com/office/drawing/2014/main" id="{E87511E8-7CB1-44C1-A22A-DAD599650663}"/>
              </a:ext>
            </a:extLst>
          </p:cNvPr>
          <p:cNvSpPr txBox="1"/>
          <p:nvPr/>
        </p:nvSpPr>
        <p:spPr>
          <a:xfrm>
            <a:off x="570704" y="2707481"/>
            <a:ext cx="5779525"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Arial"/>
              <a:buChar char="•"/>
            </a:pPr>
            <a:r>
              <a:rPr lang="en-US" sz="2000" b="1" dirty="0">
                <a:solidFill>
                  <a:schemeClr val="tx1">
                    <a:lumMod val="85000"/>
                    <a:lumOff val="15000"/>
                  </a:schemeClr>
                </a:solidFill>
              </a:rPr>
              <a:t>Provision</a:t>
            </a:r>
            <a:r>
              <a:rPr lang="en-US" sz="2000" dirty="0">
                <a:solidFill>
                  <a:schemeClr val="tx1">
                    <a:lumMod val="85000"/>
                    <a:lumOff val="15000"/>
                  </a:schemeClr>
                </a:solidFill>
              </a:rPr>
              <a:t> a new Dataverse for Teams environment for Team</a:t>
            </a:r>
          </a:p>
          <a:p>
            <a:pPr marL="342900" indent="-342900">
              <a:buFont typeface="Arial"/>
              <a:buChar char="•"/>
            </a:pPr>
            <a:endParaRPr lang="en-GB" sz="2000" dirty="0">
              <a:solidFill>
                <a:schemeClr val="tx1">
                  <a:lumMod val="85000"/>
                  <a:lumOff val="15000"/>
                </a:schemeClr>
              </a:solidFill>
              <a:cs typeface="Segoe UI"/>
            </a:endParaRPr>
          </a:p>
          <a:p>
            <a:pPr marL="342900" indent="-342900">
              <a:buFont typeface="Arial"/>
              <a:buChar char="•"/>
            </a:pPr>
            <a:r>
              <a:rPr lang="en-GB" sz="2000" b="1" dirty="0">
                <a:solidFill>
                  <a:schemeClr val="tx1">
                    <a:lumMod val="85000"/>
                    <a:lumOff val="15000"/>
                  </a:schemeClr>
                </a:solidFill>
                <a:cs typeface="Segoe UI"/>
              </a:rPr>
              <a:t>Control</a:t>
            </a:r>
            <a:r>
              <a:rPr lang="en-GB" sz="2000" dirty="0">
                <a:solidFill>
                  <a:schemeClr val="tx1">
                    <a:lumMod val="85000"/>
                    <a:lumOff val="15000"/>
                  </a:schemeClr>
                </a:solidFill>
                <a:cs typeface="Segoe UI"/>
              </a:rPr>
              <a:t> the contents of your Dataverse for Teams environment</a:t>
            </a:r>
          </a:p>
          <a:p>
            <a:pPr marL="342900" indent="-342900">
              <a:buFont typeface="Arial"/>
              <a:buChar char="•"/>
            </a:pPr>
            <a:endParaRPr lang="en-GB" sz="2000" dirty="0">
              <a:solidFill>
                <a:schemeClr val="tx1">
                  <a:lumMod val="85000"/>
                  <a:lumOff val="15000"/>
                </a:schemeClr>
              </a:solidFill>
              <a:cs typeface="Segoe UI"/>
            </a:endParaRPr>
          </a:p>
          <a:p>
            <a:pPr marL="342900" indent="-342900">
              <a:buFont typeface="Arial"/>
              <a:buChar char="•"/>
            </a:pPr>
            <a:r>
              <a:rPr lang="en-GB" sz="2000" b="1" dirty="0">
                <a:solidFill>
                  <a:schemeClr val="tx1">
                    <a:lumMod val="85000"/>
                    <a:lumOff val="15000"/>
                  </a:schemeClr>
                </a:solidFill>
                <a:cs typeface="Segoe UI"/>
              </a:rPr>
              <a:t>Create</a:t>
            </a:r>
            <a:r>
              <a:rPr lang="en-GB" sz="2000" dirty="0">
                <a:solidFill>
                  <a:schemeClr val="tx1">
                    <a:lumMod val="85000"/>
                    <a:lumOff val="15000"/>
                  </a:schemeClr>
                </a:solidFill>
                <a:cs typeface="Segoe UI"/>
              </a:rPr>
              <a:t> and author your new apps, flows and chatbots (redirects to PVA app)</a:t>
            </a:r>
          </a:p>
          <a:p>
            <a:pPr marL="342900" indent="-342900">
              <a:buFont typeface="Arial"/>
              <a:buChar char="•"/>
            </a:pPr>
            <a:endParaRPr lang="en-GB" sz="2000" dirty="0">
              <a:solidFill>
                <a:schemeClr val="tx1">
                  <a:lumMod val="85000"/>
                  <a:lumOff val="15000"/>
                </a:schemeClr>
              </a:solidFill>
              <a:cs typeface="Segoe UI"/>
            </a:endParaRPr>
          </a:p>
          <a:p>
            <a:pPr marL="342900" indent="-342900">
              <a:buFont typeface="Arial"/>
              <a:buChar char="•"/>
            </a:pPr>
            <a:r>
              <a:rPr lang="en-GB" sz="2000" b="1" dirty="0">
                <a:solidFill>
                  <a:schemeClr val="tx1">
                    <a:lumMod val="85000"/>
                    <a:lumOff val="15000"/>
                  </a:schemeClr>
                </a:solidFill>
                <a:cs typeface="Segoe UI"/>
              </a:rPr>
              <a:t>Navigate</a:t>
            </a:r>
            <a:r>
              <a:rPr lang="en-GB" sz="2000" dirty="0">
                <a:solidFill>
                  <a:schemeClr val="tx1">
                    <a:lumMod val="85000"/>
                    <a:lumOff val="15000"/>
                  </a:schemeClr>
                </a:solidFill>
                <a:cs typeface="Segoe UI"/>
              </a:rPr>
              <a:t> between Dataverse for Teams environments of multiple teams</a:t>
            </a:r>
          </a:p>
          <a:p>
            <a:endParaRPr lang="en-GB" sz="2000" dirty="0">
              <a:solidFill>
                <a:schemeClr val="tx1">
                  <a:lumMod val="85000"/>
                  <a:lumOff val="15000"/>
                </a:schemeClr>
              </a:solidFill>
              <a:cs typeface="Segoe UI"/>
            </a:endParaRPr>
          </a:p>
        </p:txBody>
      </p:sp>
      <p:pic>
        <p:nvPicPr>
          <p:cNvPr id="6" name="Picture 5" descr="Power Apps teams app has Dataverse for Teams environments opened in it. Shows all the tables, apps, bots and connection references stored in that environment.">
            <a:extLst>
              <a:ext uri="{FF2B5EF4-FFF2-40B4-BE49-F238E27FC236}">
                <a16:creationId xmlns:a16="http://schemas.microsoft.com/office/drawing/2014/main" id="{1AB6E0F6-3DDB-4D66-9EA1-21D9CAE952E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627058"/>
            <a:ext cx="5779524" cy="4583760"/>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4" name="Footer Placeholder 4">
            <a:extLst>
              <a:ext uri="{FF2B5EF4-FFF2-40B4-BE49-F238E27FC236}">
                <a16:creationId xmlns:a16="http://schemas.microsoft.com/office/drawing/2014/main" id="{3499F0D2-6FCA-D69C-F48E-9100E7DE7914}"/>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a:solidFill>
                  <a:schemeClr val="tx1">
                    <a:lumMod val="85000"/>
                    <a:lumOff val="15000"/>
                  </a:schemeClr>
                </a:solidFill>
              </a:rPr>
              <a:t>Microsoft Confidential</a:t>
            </a:r>
          </a:p>
        </p:txBody>
      </p:sp>
    </p:spTree>
    <p:extLst>
      <p:ext uri="{BB962C8B-B14F-4D97-AF65-F5344CB8AC3E}">
        <p14:creationId xmlns:p14="http://schemas.microsoft.com/office/powerpoint/2010/main" val="35554142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B42-69EC-4737-A1D3-6170002B2FA4}"/>
              </a:ext>
            </a:extLst>
          </p:cNvPr>
          <p:cNvSpPr>
            <a:spLocks noGrp="1"/>
          </p:cNvSpPr>
          <p:nvPr>
            <p:ph type="title"/>
          </p:nvPr>
        </p:nvSpPr>
        <p:spPr/>
        <p:txBody>
          <a:bodyPr/>
          <a:lstStyle/>
          <a:p>
            <a:r>
              <a:rPr lang="en-US" dirty="0"/>
              <a:t>Conditions and terms of use</a:t>
            </a:r>
          </a:p>
        </p:txBody>
      </p:sp>
      <p:sp>
        <p:nvSpPr>
          <p:cNvPr id="7" name="Rectangle 6">
            <a:extLst>
              <a:ext uri="{FF2B5EF4-FFF2-40B4-BE49-F238E27FC236}">
                <a16:creationId xmlns:a16="http://schemas.microsoft.com/office/drawing/2014/main" id="{C30D5E87-BF27-48B8-9B35-B55C04B9CBAE}"/>
              </a:ext>
            </a:extLst>
          </p:cNvPr>
          <p:cNvSpPr/>
          <p:nvPr/>
        </p:nvSpPr>
        <p:spPr bwMode="auto">
          <a:xfrm>
            <a:off x="571500" y="1574244"/>
            <a:ext cx="11049000" cy="3632756"/>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a:spcBef>
                <a:spcPts val="600"/>
              </a:spcBef>
              <a:spcAft>
                <a:spcPts val="600"/>
              </a:spcAft>
              <a:defRPr/>
            </a:pPr>
            <a:r>
              <a:rPr lang="en-US">
                <a:solidFill>
                  <a:schemeClr val="tx1"/>
                </a:solidFill>
                <a:cs typeface="Segoe UI Semibold"/>
              </a:rPr>
              <a:t>© Microsoft Corporation. All rights reserved.</a:t>
            </a:r>
            <a:endParaRPr lang="en-US">
              <a:solidFill>
                <a:schemeClr val="tx1"/>
              </a:solidFill>
              <a:cs typeface="Segoe UI Semibold" panose="020B0702040204020203" pitchFamily="34" charset="0"/>
            </a:endParaRPr>
          </a:p>
          <a:p>
            <a:pPr algn="ctr" defTabSz="914102">
              <a:spcBef>
                <a:spcPts val="600"/>
              </a:spcBef>
              <a:spcAft>
                <a:spcPts val="600"/>
              </a:spcAft>
              <a:defRPr/>
            </a:pPr>
            <a:r>
              <a:rPr lang="en-US">
                <a:solidFill>
                  <a:schemeClr val="tx1"/>
                </a:solidFill>
                <a:cs typeface="Segoe UI Semibold"/>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r>
              <a:rPr lang="en-US" baseline="30000">
                <a:solidFill>
                  <a:schemeClr val="tx1"/>
                </a:solidFill>
                <a:cs typeface="Segoe UI Semibold"/>
              </a:rPr>
              <a:t>1</a:t>
            </a:r>
            <a:endParaRPr lang="en-US" b="0" i="0" u="none" strike="noStrike" kern="1200" cap="none" spc="0" normalizeH="0" baseline="30000" noProof="0">
              <a:ln>
                <a:noFill/>
              </a:ln>
              <a:solidFill>
                <a:schemeClr val="tx1"/>
              </a:solidFill>
              <a:effectLst/>
              <a:uLnTx/>
              <a:uFillTx/>
              <a:cs typeface="Segoe UI Semibold"/>
            </a:endParaRPr>
          </a:p>
        </p:txBody>
      </p:sp>
      <p:grpSp>
        <p:nvGrpSpPr>
          <p:cNvPr id="8" name="Group 7">
            <a:extLst>
              <a:ext uri="{FF2B5EF4-FFF2-40B4-BE49-F238E27FC236}">
                <a16:creationId xmlns:a16="http://schemas.microsoft.com/office/drawing/2014/main" id="{DE823F62-E09A-466D-A142-2BCF56FBE584}"/>
              </a:ext>
              <a:ext uri="{C183D7F6-B498-43B3-948B-1728B52AA6E4}">
                <adec:decorative xmlns:adec="http://schemas.microsoft.com/office/drawing/2017/decorative" val="1"/>
              </a:ext>
            </a:extLst>
          </p:cNvPr>
          <p:cNvGrpSpPr/>
          <p:nvPr/>
        </p:nvGrpSpPr>
        <p:grpSpPr>
          <a:xfrm>
            <a:off x="571500" y="1574244"/>
            <a:ext cx="11049000" cy="3632756"/>
            <a:chOff x="571500" y="1574244"/>
            <a:chExt cx="11049000" cy="3632756"/>
          </a:xfrm>
        </p:grpSpPr>
        <p:sp>
          <p:nvSpPr>
            <p:cNvPr id="9" name="Half Frame 8">
              <a:extLst>
                <a:ext uri="{FF2B5EF4-FFF2-40B4-BE49-F238E27FC236}">
                  <a16:creationId xmlns:a16="http://schemas.microsoft.com/office/drawing/2014/main" id="{B1F83F9C-3EE7-440E-B6ED-3AE225C18EC6}"/>
                </a:ext>
                <a:ext uri="{C183D7F6-B498-43B3-948B-1728B52AA6E4}">
                  <adec:decorative xmlns:adec="http://schemas.microsoft.com/office/drawing/2017/decorative" val="1"/>
                </a:ext>
              </a:extLst>
            </p:cNvPr>
            <p:cNvSpPr/>
            <p:nvPr/>
          </p:nvSpPr>
          <p:spPr bwMode="auto">
            <a:xfrm rot="5400000" flipV="1">
              <a:off x="581472" y="1564272"/>
              <a:ext cx="427732" cy="447675"/>
            </a:xfrm>
            <a:prstGeom prst="halfFrame">
              <a:avLst>
                <a:gd name="adj1" fmla="val 0"/>
                <a:gd name="adj2" fmla="val 0"/>
              </a:avLst>
            </a:prstGeom>
            <a:solidFill>
              <a:schemeClr val="tx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Half Frame 9">
              <a:extLst>
                <a:ext uri="{FF2B5EF4-FFF2-40B4-BE49-F238E27FC236}">
                  <a16:creationId xmlns:a16="http://schemas.microsoft.com/office/drawing/2014/main" id="{206932E9-4F7D-4000-972A-77B375DA6D88}"/>
                </a:ext>
                <a:ext uri="{C183D7F6-B498-43B3-948B-1728B52AA6E4}">
                  <adec:decorative xmlns:adec="http://schemas.microsoft.com/office/drawing/2017/decorative" val="1"/>
                </a:ext>
              </a:extLst>
            </p:cNvPr>
            <p:cNvSpPr/>
            <p:nvPr/>
          </p:nvSpPr>
          <p:spPr bwMode="auto">
            <a:xfrm rot="10800000">
              <a:off x="11192768" y="4759325"/>
              <a:ext cx="427732" cy="447675"/>
            </a:xfrm>
            <a:prstGeom prst="halfFrame">
              <a:avLst>
                <a:gd name="adj1" fmla="val 0"/>
                <a:gd name="adj2" fmla="val 0"/>
              </a:avLst>
            </a:prstGeom>
            <a:solidFill>
              <a:schemeClr val="tx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9" name="Footer Placeholder 2">
            <a:extLst>
              <a:ext uri="{FF2B5EF4-FFF2-40B4-BE49-F238E27FC236}">
                <a16:creationId xmlns:a16="http://schemas.microsoft.com/office/drawing/2014/main" id="{A04B054A-A721-4144-96FE-966534FB355F}"/>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20" name="Slide Number Placeholder 12">
            <a:extLst>
              <a:ext uri="{FF2B5EF4-FFF2-40B4-BE49-F238E27FC236}">
                <a16:creationId xmlns:a16="http://schemas.microsoft.com/office/drawing/2014/main" id="{C94FEEB5-7104-458C-8C7F-BD5D4C6A13B9}"/>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901977838"/>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13A11-91F4-462C-BA8B-2442E3765E1D}"/>
              </a:ext>
            </a:extLst>
          </p:cNvPr>
          <p:cNvSpPr>
            <a:spLocks noGrp="1"/>
          </p:cNvSpPr>
          <p:nvPr>
            <p:ph type="title"/>
          </p:nvPr>
        </p:nvSpPr>
        <p:spPr>
          <a:xfrm>
            <a:off x="532504" y="556701"/>
            <a:ext cx="11277599" cy="1163623"/>
          </a:xfrm>
        </p:spPr>
        <p:txBody>
          <a:bodyPr>
            <a:normAutofit/>
          </a:bodyPr>
          <a:lstStyle/>
          <a:p>
            <a:r>
              <a:rPr lang="en-GB" sz="3600" dirty="0">
                <a:solidFill>
                  <a:schemeClr val="tx2"/>
                </a:solidFill>
                <a:latin typeface="+mj-lt"/>
                <a:ea typeface="+mn-ea"/>
                <a:cs typeface="Segoe UI"/>
              </a:rPr>
              <a:t>Access the Lab Environment</a:t>
            </a:r>
          </a:p>
        </p:txBody>
      </p:sp>
      <p:sp>
        <p:nvSpPr>
          <p:cNvPr id="3" name="Subtitle 2">
            <a:extLst>
              <a:ext uri="{FF2B5EF4-FFF2-40B4-BE49-F238E27FC236}">
                <a16:creationId xmlns:a16="http://schemas.microsoft.com/office/drawing/2014/main" id="{8DF1DAB4-827E-44B7-8EB7-24AB9BDB0047}"/>
              </a:ext>
            </a:extLst>
          </p:cNvPr>
          <p:cNvSpPr>
            <a:spLocks noGrp="1"/>
          </p:cNvSpPr>
          <p:nvPr>
            <p:ph type="subTitle" idx="27"/>
          </p:nvPr>
        </p:nvSpPr>
        <p:spPr>
          <a:xfrm>
            <a:off x="640081" y="1630870"/>
            <a:ext cx="5991831" cy="4653582"/>
          </a:xfrm>
        </p:spPr>
        <p:txBody>
          <a:bodyPr/>
          <a:lstStyle/>
          <a:p>
            <a:pPr marL="457200" indent="-457200">
              <a:buFont typeface="+mj-lt"/>
              <a:buAutoNum type="arabicPeriod"/>
            </a:pPr>
            <a:r>
              <a:rPr lang="en-GB" b="0" dirty="0">
                <a:solidFill>
                  <a:schemeClr val="tx1">
                    <a:lumMod val="85000"/>
                    <a:lumOff val="15000"/>
                  </a:schemeClr>
                </a:solidFill>
                <a:latin typeface="+mn-lt"/>
                <a:ea typeface="+mn-ea"/>
                <a:cs typeface="+mn-cs"/>
              </a:rPr>
              <a:t>Access the demo tenant which the instructor built for you via:</a:t>
            </a:r>
            <a:br>
              <a:rPr lang="en-GB" b="0" dirty="0">
                <a:solidFill>
                  <a:schemeClr val="tx1">
                    <a:lumMod val="85000"/>
                    <a:lumOff val="15000"/>
                  </a:schemeClr>
                </a:solidFill>
                <a:latin typeface="+mn-lt"/>
                <a:ea typeface="+mn-ea"/>
                <a:cs typeface="+mn-cs"/>
              </a:rPr>
            </a:br>
            <a:r>
              <a:rPr lang="en-GB" dirty="0">
                <a:solidFill>
                  <a:schemeClr val="tx1">
                    <a:lumMod val="85000"/>
                    <a:lumOff val="15000"/>
                  </a:schemeClr>
                </a:solidFill>
                <a:hlinkClick r:id="rId3">
                  <a:extLst>
                    <a:ext uri="{A12FA001-AC4F-418D-AE19-62706E023703}">
                      <ahyp:hlinkClr xmlns:ahyp="http://schemas.microsoft.com/office/drawing/2018/hyperlinkcolor" val="tx"/>
                    </a:ext>
                  </a:extLst>
                </a:hlinkClick>
              </a:rPr>
              <a:t>https://aka.ms/lod</a:t>
            </a:r>
            <a:endParaRPr lang="en-GB" dirty="0">
              <a:solidFill>
                <a:schemeClr val="tx1">
                  <a:lumMod val="85000"/>
                  <a:lumOff val="15000"/>
                </a:schemeClr>
              </a:solidFill>
            </a:endParaRPr>
          </a:p>
          <a:p>
            <a:endParaRPr lang="en-GB" dirty="0">
              <a:solidFill>
                <a:schemeClr val="tx1">
                  <a:lumMod val="85000"/>
                  <a:lumOff val="15000"/>
                </a:schemeClr>
              </a:solidFill>
            </a:endParaRPr>
          </a:p>
          <a:p>
            <a:r>
              <a:rPr lang="en-GB" sz="2400" b="0" dirty="0">
                <a:solidFill>
                  <a:schemeClr val="tx1">
                    <a:lumMod val="85000"/>
                    <a:lumOff val="15000"/>
                  </a:schemeClr>
                </a:solidFill>
                <a:latin typeface="+mn-lt"/>
                <a:ea typeface="+mn-ea"/>
                <a:cs typeface="+mn-cs"/>
              </a:rPr>
              <a:t>2.   Sign in using personal Microsoft Account</a:t>
            </a:r>
          </a:p>
          <a:p>
            <a:endParaRPr lang="en-GB" b="0" dirty="0">
              <a:solidFill>
                <a:schemeClr val="tx1">
                  <a:lumMod val="85000"/>
                  <a:lumOff val="15000"/>
                </a:schemeClr>
              </a:solidFill>
              <a:latin typeface="+mn-lt"/>
              <a:ea typeface="+mn-ea"/>
              <a:cs typeface="+mn-cs"/>
            </a:endParaRPr>
          </a:p>
          <a:p>
            <a:pPr marL="457200" indent="-457200">
              <a:buAutoNum type="arabicPeriod" startAt="3"/>
            </a:pPr>
            <a:r>
              <a:rPr lang="en-GB" b="0" dirty="0">
                <a:solidFill>
                  <a:schemeClr val="tx1">
                    <a:lumMod val="85000"/>
                    <a:lumOff val="15000"/>
                  </a:schemeClr>
                </a:solidFill>
                <a:latin typeface="+mn-lt"/>
                <a:ea typeface="+mn-ea"/>
                <a:cs typeface="+mn-cs"/>
              </a:rPr>
              <a:t>Ask instructor if you have any problems</a:t>
            </a:r>
            <a:endParaRPr lang="en-GB" sz="2400" b="0" dirty="0">
              <a:solidFill>
                <a:schemeClr val="tx1">
                  <a:lumMod val="85000"/>
                  <a:lumOff val="15000"/>
                </a:schemeClr>
              </a:solidFill>
              <a:latin typeface="+mn-lt"/>
              <a:ea typeface="+mn-ea"/>
              <a:cs typeface="+mn-cs"/>
            </a:endParaRPr>
          </a:p>
          <a:p>
            <a:pPr marL="457200" indent="-457200">
              <a:buFont typeface="+mj-lt"/>
              <a:buAutoNum type="arabicPeriod"/>
            </a:pPr>
            <a:endParaRPr lang="en-GB" b="0" dirty="0">
              <a:solidFill>
                <a:schemeClr val="tx1">
                  <a:lumMod val="85000"/>
                  <a:lumOff val="15000"/>
                </a:schemeClr>
              </a:solidFill>
              <a:latin typeface="+mn-lt"/>
              <a:ea typeface="+mn-ea"/>
              <a:cs typeface="+mn-cs"/>
            </a:endParaRPr>
          </a:p>
          <a:p>
            <a:endParaRPr lang="en-GB" dirty="0">
              <a:solidFill>
                <a:schemeClr val="tx1">
                  <a:lumMod val="85000"/>
                  <a:lumOff val="15000"/>
                </a:schemeClr>
              </a:solidFill>
            </a:endParaRPr>
          </a:p>
          <a:p>
            <a:endParaRPr lang="en-GB" dirty="0">
              <a:solidFill>
                <a:schemeClr val="tx1">
                  <a:lumMod val="85000"/>
                  <a:lumOff val="15000"/>
                </a:schemeClr>
              </a:solidFill>
            </a:endParaRPr>
          </a:p>
          <a:p>
            <a:r>
              <a:rPr lang="en-GB" dirty="0">
                <a:solidFill>
                  <a:schemeClr val="tx1">
                    <a:lumMod val="85000"/>
                    <a:lumOff val="15000"/>
                  </a:schemeClr>
                </a:solidFill>
              </a:rPr>
              <a:t> </a:t>
            </a:r>
          </a:p>
        </p:txBody>
      </p:sp>
      <p:sp>
        <p:nvSpPr>
          <p:cNvPr id="11" name="TextBox 10">
            <a:extLst>
              <a:ext uri="{FF2B5EF4-FFF2-40B4-BE49-F238E27FC236}">
                <a16:creationId xmlns:a16="http://schemas.microsoft.com/office/drawing/2014/main" id="{8A5BA779-1200-4007-ABA2-63509A563B1A}"/>
              </a:ext>
            </a:extLst>
          </p:cNvPr>
          <p:cNvSpPr txBox="1"/>
          <p:nvPr/>
        </p:nvSpPr>
        <p:spPr>
          <a:xfrm>
            <a:off x="1595255" y="5509516"/>
            <a:ext cx="5532404" cy="830997"/>
          </a:xfrm>
          <a:prstGeom prst="rect">
            <a:avLst/>
          </a:prstGeom>
          <a:noFill/>
        </p:spPr>
        <p:txBody>
          <a:bodyPr wrap="square">
            <a:spAutoFit/>
          </a:bodyPr>
          <a:lstStyle/>
          <a:p>
            <a:r>
              <a:rPr lang="en-GB" sz="2400" spc="-60" dirty="0">
                <a:solidFill>
                  <a:schemeClr val="tx1">
                    <a:lumMod val="85000"/>
                    <a:lumOff val="15000"/>
                  </a:schemeClr>
                </a:solidFill>
                <a:latin typeface="+mj-lt"/>
              </a:rPr>
              <a:t>Access to LOD labs will last for 90 days.</a:t>
            </a:r>
            <a:br>
              <a:rPr lang="en-GB" sz="2400" spc="-60" dirty="0">
                <a:solidFill>
                  <a:schemeClr val="tx1">
                    <a:lumMod val="85000"/>
                    <a:lumOff val="15000"/>
                  </a:schemeClr>
                </a:solidFill>
                <a:latin typeface="+mj-lt"/>
              </a:rPr>
            </a:br>
            <a:endParaRPr lang="en-US" sz="2400" spc="-60" dirty="0">
              <a:solidFill>
                <a:schemeClr val="tx1">
                  <a:lumMod val="85000"/>
                  <a:lumOff val="15000"/>
                </a:schemeClr>
              </a:solidFill>
              <a:latin typeface="+mj-lt"/>
            </a:endParaRPr>
          </a:p>
        </p:txBody>
      </p:sp>
      <p:pic>
        <p:nvPicPr>
          <p:cNvPr id="5" name="Picture 4" descr="Home page of https://aka.ms/lod . Sign in button is highlighted with red border.">
            <a:extLst>
              <a:ext uri="{FF2B5EF4-FFF2-40B4-BE49-F238E27FC236}">
                <a16:creationId xmlns:a16="http://schemas.microsoft.com/office/drawing/2014/main" id="{B5FB8ED7-A239-405B-A893-FFF4F91E7F63}"/>
              </a:ext>
            </a:extLst>
          </p:cNvPr>
          <p:cNvPicPr>
            <a:picLocks noChangeAspect="1"/>
          </p:cNvPicPr>
          <p:nvPr/>
        </p:nvPicPr>
        <p:blipFill>
          <a:blip r:embed="rId4"/>
          <a:stretch>
            <a:fillRect/>
          </a:stretch>
        </p:blipFill>
        <p:spPr>
          <a:xfrm>
            <a:off x="7491722" y="1342370"/>
            <a:ext cx="3629188" cy="4443637"/>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4" name="Footer Placeholder 4">
            <a:extLst>
              <a:ext uri="{FF2B5EF4-FFF2-40B4-BE49-F238E27FC236}">
                <a16:creationId xmlns:a16="http://schemas.microsoft.com/office/drawing/2014/main" id="{1103B443-6B5B-BF6A-FFCB-86E132C08586}"/>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a:solidFill>
                  <a:schemeClr val="tx1">
                    <a:lumMod val="85000"/>
                    <a:lumOff val="15000"/>
                  </a:schemeClr>
                </a:solidFill>
              </a:rPr>
              <a:t>Microsoft Confidential</a:t>
            </a:r>
          </a:p>
        </p:txBody>
      </p:sp>
      <p:grpSp>
        <p:nvGrpSpPr>
          <p:cNvPr id="7" name="Group 6">
            <a:extLst>
              <a:ext uri="{FF2B5EF4-FFF2-40B4-BE49-F238E27FC236}">
                <a16:creationId xmlns:a16="http://schemas.microsoft.com/office/drawing/2014/main" id="{5A5D5BFB-3D2C-1839-006C-9A6F46CF8807}"/>
              </a:ext>
            </a:extLst>
          </p:cNvPr>
          <p:cNvGrpSpPr/>
          <p:nvPr/>
        </p:nvGrpSpPr>
        <p:grpSpPr>
          <a:xfrm>
            <a:off x="789143" y="5359218"/>
            <a:ext cx="752324" cy="730462"/>
            <a:chOff x="789143" y="5359218"/>
            <a:chExt cx="752324" cy="730462"/>
          </a:xfrm>
        </p:grpSpPr>
        <p:sp>
          <p:nvSpPr>
            <p:cNvPr id="6" name="Oval 5">
              <a:extLst>
                <a:ext uri="{FF2B5EF4-FFF2-40B4-BE49-F238E27FC236}">
                  <a16:creationId xmlns:a16="http://schemas.microsoft.com/office/drawing/2014/main" id="{4562CB4E-D682-CB3A-ECF5-72DE3A652C1C}"/>
                </a:ext>
              </a:extLst>
            </p:cNvPr>
            <p:cNvSpPr/>
            <p:nvPr/>
          </p:nvSpPr>
          <p:spPr bwMode="auto">
            <a:xfrm>
              <a:off x="789143" y="5359218"/>
              <a:ext cx="752324" cy="730462"/>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595B6BDC-B3E2-427D-BE2A-E30A2B70DCB1}"/>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3944" y="5386805"/>
              <a:ext cx="626387" cy="626387"/>
            </a:xfrm>
            <a:prstGeom prst="rect">
              <a:avLst/>
            </a:prstGeom>
          </p:spPr>
        </p:pic>
      </p:grpSp>
    </p:spTree>
    <p:extLst>
      <p:ext uri="{BB962C8B-B14F-4D97-AF65-F5344CB8AC3E}">
        <p14:creationId xmlns:p14="http://schemas.microsoft.com/office/powerpoint/2010/main" val="3881928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2880B8B-AA72-40C9-BD9F-D52CEAE8ED2F}"/>
              </a:ext>
            </a:extLst>
          </p:cNvPr>
          <p:cNvSpPr txBox="1">
            <a:spLocks noGrp="1"/>
          </p:cNvSpPr>
          <p:nvPr>
            <p:ph type="title" idx="4294967295"/>
          </p:nvPr>
        </p:nvSpPr>
        <p:spPr>
          <a:xfrm>
            <a:off x="524731" y="565895"/>
            <a:ext cx="10243486" cy="66643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lvl1pPr defTabSz="932742">
              <a:lnSpc>
                <a:spcPct val="100000"/>
              </a:lnSpc>
              <a:spcBef>
                <a:spcPct val="0"/>
              </a:spcBef>
              <a:buNone/>
              <a:defRPr lang="en-US" sz="3600" b="0" i="0" cap="none" spc="-50" baseline="0">
                <a:ln w="3175">
                  <a:noFill/>
                </a:ln>
                <a:solidFill>
                  <a:schemeClr val="bg1"/>
                </a:solidFill>
                <a:effectLst/>
                <a:latin typeface="+mj-lt"/>
                <a:cs typeface="Segoe UI"/>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chemeClr val="tx2"/>
                </a:solidFill>
                <a:effectLst/>
                <a:uLnTx/>
                <a:uFillTx/>
                <a:latin typeface="+mj-lt"/>
                <a:ea typeface="+mn-ea"/>
                <a:cs typeface="Segoe UI"/>
              </a:rPr>
              <a:t>Access the lab environment – Redeem a key</a:t>
            </a:r>
          </a:p>
        </p:txBody>
      </p:sp>
      <p:sp>
        <p:nvSpPr>
          <p:cNvPr id="18" name="Rectangle 17">
            <a:extLst>
              <a:ext uri="{FF2B5EF4-FFF2-40B4-BE49-F238E27FC236}">
                <a16:creationId xmlns:a16="http://schemas.microsoft.com/office/drawing/2014/main" id="{938DDE4C-B72A-4E01-ADB1-5485CABE42AA}"/>
              </a:ext>
            </a:extLst>
          </p:cNvPr>
          <p:cNvSpPr/>
          <p:nvPr/>
        </p:nvSpPr>
        <p:spPr>
          <a:xfrm>
            <a:off x="524731" y="1232330"/>
            <a:ext cx="2896947" cy="461665"/>
          </a:xfrm>
          <a:prstGeom prst="rect">
            <a:avLst/>
          </a:prstGeom>
        </p:spPr>
        <p:txBody>
          <a:bodyPr wrap="square">
            <a:spAutoFit/>
          </a:bodyPr>
          <a:lstStyle/>
          <a:p>
            <a:r>
              <a:rPr lang="en-US" sz="2400" b="1">
                <a:solidFill>
                  <a:schemeClr val="tx1">
                    <a:lumMod val="85000"/>
                    <a:lumOff val="15000"/>
                  </a:schemeClr>
                </a:solidFill>
                <a:hlinkClick r:id="rId3">
                  <a:extLst>
                    <a:ext uri="{A12FA001-AC4F-418D-AE19-62706E023703}">
                      <ahyp:hlinkClr xmlns:ahyp="http://schemas.microsoft.com/office/drawing/2018/hyperlinkcolor" val="tx"/>
                    </a:ext>
                  </a:extLst>
                </a:hlinkClick>
              </a:rPr>
              <a:t>https://aka.ms/lod</a:t>
            </a:r>
            <a:endParaRPr lang="en-GB" sz="2400" b="1">
              <a:solidFill>
                <a:schemeClr val="tx1">
                  <a:lumMod val="85000"/>
                  <a:lumOff val="15000"/>
                </a:schemeClr>
              </a:solidFill>
            </a:endParaRPr>
          </a:p>
        </p:txBody>
      </p:sp>
      <p:sp>
        <p:nvSpPr>
          <p:cNvPr id="13" name="Text Placeholder 3">
            <a:extLst>
              <a:ext uri="{FF2B5EF4-FFF2-40B4-BE49-F238E27FC236}">
                <a16:creationId xmlns:a16="http://schemas.microsoft.com/office/drawing/2014/main" id="{A678022A-8585-44F3-B185-674E9448690D}"/>
              </a:ext>
            </a:extLst>
          </p:cNvPr>
          <p:cNvSpPr txBox="1">
            <a:spLocks/>
          </p:cNvSpPr>
          <p:nvPr/>
        </p:nvSpPr>
        <p:spPr>
          <a:xfrm>
            <a:off x="648931" y="2438400"/>
            <a:ext cx="5289645" cy="3779520"/>
          </a:xfrm>
          <a:prstGeom prst="rect">
            <a:avLst/>
          </a:prstGeom>
        </p:spPr>
        <p:txBody>
          <a:bodyPr vert="horz" wrap="square" lIns="121920" tIns="60960" rIns="121920" bIns="6096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304792" defTabSz="1219170"/>
            <a:r>
              <a:rPr lang="en-US" sz="2000">
                <a:solidFill>
                  <a:schemeClr val="tx1">
                    <a:lumMod val="85000"/>
                    <a:lumOff val="15000"/>
                  </a:schemeClr>
                </a:solidFill>
              </a:rPr>
              <a:t>Go to </a:t>
            </a:r>
            <a:r>
              <a:rPr lang="en-US" sz="2000" b="1" err="1">
                <a:solidFill>
                  <a:schemeClr val="tx1">
                    <a:lumMod val="85000"/>
                    <a:lumOff val="15000"/>
                  </a:schemeClr>
                </a:solidFill>
              </a:rPr>
              <a:t>WorkshopPlus</a:t>
            </a:r>
            <a:r>
              <a:rPr lang="en-US" sz="2000" b="1">
                <a:solidFill>
                  <a:schemeClr val="tx1">
                    <a:lumMod val="85000"/>
                    <a:lumOff val="15000"/>
                  </a:schemeClr>
                </a:solidFill>
              </a:rPr>
              <a:t> -&gt; My Training</a:t>
            </a:r>
          </a:p>
          <a:p>
            <a:pPr indent="-304792" defTabSz="1219170"/>
            <a:r>
              <a:rPr lang="en-US" sz="2000">
                <a:solidFill>
                  <a:schemeClr val="tx1">
                    <a:lumMod val="85000"/>
                    <a:lumOff val="15000"/>
                  </a:schemeClr>
                </a:solidFill>
              </a:rPr>
              <a:t>Click on </a:t>
            </a:r>
            <a:r>
              <a:rPr lang="en-US" sz="2000" b="1">
                <a:solidFill>
                  <a:schemeClr val="tx1">
                    <a:lumMod val="85000"/>
                    <a:lumOff val="15000"/>
                  </a:schemeClr>
                </a:solidFill>
              </a:rPr>
              <a:t>Redeem Training Key</a:t>
            </a:r>
          </a:p>
        </p:txBody>
      </p:sp>
      <p:grpSp>
        <p:nvGrpSpPr>
          <p:cNvPr id="20" name="Group 19" descr="Select WorkshopPlus, then My Training. Then click Redeem Training Key. &#10;Redeem a key provided by Instructor.">
            <a:extLst>
              <a:ext uri="{FF2B5EF4-FFF2-40B4-BE49-F238E27FC236}">
                <a16:creationId xmlns:a16="http://schemas.microsoft.com/office/drawing/2014/main" id="{D54D0DEE-7953-42DD-838D-39B7C5983604}"/>
              </a:ext>
            </a:extLst>
          </p:cNvPr>
          <p:cNvGrpSpPr/>
          <p:nvPr/>
        </p:nvGrpSpPr>
        <p:grpSpPr>
          <a:xfrm>
            <a:off x="6351291" y="1587638"/>
            <a:ext cx="5191778" cy="4537937"/>
            <a:chOff x="6404907" y="1266091"/>
            <a:chExt cx="5191778" cy="4537937"/>
          </a:xfrm>
        </p:grpSpPr>
        <p:grpSp>
          <p:nvGrpSpPr>
            <p:cNvPr id="15" name="Group 14">
              <a:extLst>
                <a:ext uri="{FF2B5EF4-FFF2-40B4-BE49-F238E27FC236}">
                  <a16:creationId xmlns:a16="http://schemas.microsoft.com/office/drawing/2014/main" id="{DAEC8A3C-7072-4AB0-A346-6B9C597421E7}"/>
                </a:ext>
              </a:extLst>
            </p:cNvPr>
            <p:cNvGrpSpPr/>
            <p:nvPr/>
          </p:nvGrpSpPr>
          <p:grpSpPr>
            <a:xfrm>
              <a:off x="6404907" y="1266091"/>
              <a:ext cx="5191778" cy="4537937"/>
              <a:chOff x="3962781" y="541782"/>
              <a:chExt cx="4697730" cy="4059936"/>
            </a:xfrm>
            <a:effectLst>
              <a:outerShdw blurRad="50800" dist="38100" dir="2700000" algn="tl" rotWithShape="0">
                <a:prstClr val="black">
                  <a:alpha val="40000"/>
                </a:prstClr>
              </a:outerShdw>
            </a:effectLst>
          </p:grpSpPr>
          <p:pic>
            <p:nvPicPr>
              <p:cNvPr id="16" name="Picture 15">
                <a:extLst>
                  <a:ext uri="{FF2B5EF4-FFF2-40B4-BE49-F238E27FC236}">
                    <a16:creationId xmlns:a16="http://schemas.microsoft.com/office/drawing/2014/main" id="{E61A2E7D-74D4-4489-BD33-24F714454E85}"/>
                  </a:ext>
                </a:extLst>
              </p:cNvPr>
              <p:cNvPicPr>
                <a:picLocks noChangeAspect="1"/>
              </p:cNvPicPr>
              <p:nvPr/>
            </p:nvPicPr>
            <p:blipFill rotWithShape="1">
              <a:blip r:embed="rId4"/>
              <a:srcRect r="2131" b="2"/>
              <a:stretch/>
            </p:blipFill>
            <p:spPr>
              <a:xfrm>
                <a:off x="3962781" y="541782"/>
                <a:ext cx="4697730" cy="4059936"/>
              </a:xfrm>
              <a:prstGeom prst="rect">
                <a:avLst/>
              </a:prstGeom>
              <a:ln>
                <a:solidFill>
                  <a:schemeClr val="tx1">
                    <a:lumMod val="50000"/>
                    <a:lumOff val="50000"/>
                  </a:schemeClr>
                </a:solidFill>
              </a:ln>
              <a:effectLst/>
            </p:spPr>
          </p:pic>
          <p:sp>
            <p:nvSpPr>
              <p:cNvPr id="17" name="TextBox 16">
                <a:extLst>
                  <a:ext uri="{FF2B5EF4-FFF2-40B4-BE49-F238E27FC236}">
                    <a16:creationId xmlns:a16="http://schemas.microsoft.com/office/drawing/2014/main" id="{DB25B83F-121D-4013-A42F-71607A3DF61C}"/>
                  </a:ext>
                </a:extLst>
              </p:cNvPr>
              <p:cNvSpPr txBox="1"/>
              <p:nvPr/>
            </p:nvSpPr>
            <p:spPr>
              <a:xfrm>
                <a:off x="4967207" y="2618256"/>
                <a:ext cx="1906291" cy="748971"/>
              </a:xfrm>
              <a:prstGeom prst="rect">
                <a:avLst/>
              </a:prstGeom>
              <a:solidFill>
                <a:schemeClr val="bg1"/>
              </a:solidFill>
              <a:ln>
                <a:noFill/>
              </a:ln>
            </p:spPr>
            <p:txBody>
              <a:bodyPr wrap="square" lIns="243840" tIns="195072" rIns="243840" bIns="195072" rtlCol="0">
                <a:spAutoFit/>
              </a:bodyPr>
              <a:lstStyle/>
              <a:p>
                <a:pPr>
                  <a:lnSpc>
                    <a:spcPct val="90000"/>
                  </a:lnSpc>
                  <a:spcAft>
                    <a:spcPts val="800"/>
                  </a:spcAft>
                </a:pPr>
                <a:r>
                  <a:rPr lang="en-US" sz="3200" dirty="0">
                    <a:solidFill>
                      <a:schemeClr val="tx1">
                        <a:lumMod val="85000"/>
                        <a:lumOff val="15000"/>
                      </a:schemeClr>
                    </a:solidFill>
                  </a:rPr>
                  <a:t>Student</a:t>
                </a:r>
              </a:p>
            </p:txBody>
          </p:sp>
        </p:grpSp>
        <p:sp>
          <p:nvSpPr>
            <p:cNvPr id="8" name="Rectangle 7">
              <a:extLst>
                <a:ext uri="{FF2B5EF4-FFF2-40B4-BE49-F238E27FC236}">
                  <a16:creationId xmlns:a16="http://schemas.microsoft.com/office/drawing/2014/main" id="{3BCFFAAC-DEBF-47F0-844A-A57DDA5D95A5}"/>
                </a:ext>
              </a:extLst>
            </p:cNvPr>
            <p:cNvSpPr/>
            <p:nvPr/>
          </p:nvSpPr>
          <p:spPr bwMode="auto">
            <a:xfrm>
              <a:off x="7636747" y="2190430"/>
              <a:ext cx="1436915" cy="552770"/>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A7264299-3E7D-41DE-9C91-3FA7AB4B4C79}"/>
                </a:ext>
              </a:extLst>
            </p:cNvPr>
            <p:cNvSpPr/>
            <p:nvPr/>
          </p:nvSpPr>
          <p:spPr bwMode="auto">
            <a:xfrm>
              <a:off x="8070501" y="4511380"/>
              <a:ext cx="1957754" cy="552770"/>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grpSp>
      <p:sp>
        <p:nvSpPr>
          <p:cNvPr id="21" name="TextBox 20">
            <a:extLst>
              <a:ext uri="{FF2B5EF4-FFF2-40B4-BE49-F238E27FC236}">
                <a16:creationId xmlns:a16="http://schemas.microsoft.com/office/drawing/2014/main" id="{8A2057F1-F612-4CFC-B204-EDA3F0A3BC67}"/>
              </a:ext>
            </a:extLst>
          </p:cNvPr>
          <p:cNvSpPr txBox="1"/>
          <p:nvPr/>
        </p:nvSpPr>
        <p:spPr>
          <a:xfrm>
            <a:off x="1672938" y="3876482"/>
            <a:ext cx="2763834" cy="430887"/>
          </a:xfrm>
          <a:prstGeom prst="rect">
            <a:avLst/>
          </a:prstGeom>
          <a:noFill/>
        </p:spPr>
        <p:txBody>
          <a:bodyPr wrap="none" lIns="0" tIns="0" rIns="0" bIns="0" rtlCol="0">
            <a:spAutoFit/>
          </a:bodyPr>
          <a:lstStyle/>
          <a:p>
            <a:pPr algn="l"/>
            <a:r>
              <a:rPr lang="en-US" sz="2800">
                <a:solidFill>
                  <a:schemeClr val="tx1">
                    <a:lumMod val="85000"/>
                    <a:lumOff val="15000"/>
                  </a:schemeClr>
                </a:solidFill>
                <a:latin typeface="+mj-lt"/>
              </a:rPr>
              <a:t>Your training key</a:t>
            </a:r>
            <a:endParaRPr lang="en-GB" sz="2800" err="1">
              <a:solidFill>
                <a:schemeClr val="tx1">
                  <a:lumMod val="85000"/>
                  <a:lumOff val="15000"/>
                </a:schemeClr>
              </a:solidFill>
              <a:latin typeface="+mj-lt"/>
            </a:endParaRPr>
          </a:p>
        </p:txBody>
      </p:sp>
      <p:sp>
        <p:nvSpPr>
          <p:cNvPr id="14" name="TextBox 13">
            <a:extLst>
              <a:ext uri="{FF2B5EF4-FFF2-40B4-BE49-F238E27FC236}">
                <a16:creationId xmlns:a16="http://schemas.microsoft.com/office/drawing/2014/main" id="{A9BB5628-EFF9-41AB-B408-418E9D7B5E6D}"/>
              </a:ext>
            </a:extLst>
          </p:cNvPr>
          <p:cNvSpPr txBox="1"/>
          <p:nvPr/>
        </p:nvSpPr>
        <p:spPr>
          <a:xfrm>
            <a:off x="947029" y="4386651"/>
            <a:ext cx="4215652" cy="892552"/>
          </a:xfrm>
          <a:prstGeom prst="rect">
            <a:avLst/>
          </a:prstGeom>
          <a:noFill/>
          <a:ln w="38100">
            <a:solidFill>
              <a:schemeClr val="tx2"/>
            </a:solidFill>
          </a:ln>
        </p:spPr>
        <p:txBody>
          <a:bodyPr wrap="square" lIns="243840" tIns="195072" rIns="243840" bIns="195072" rtlCol="0">
            <a:spAutoFit/>
          </a:bodyPr>
          <a:lstStyle/>
          <a:p>
            <a:pPr algn="ctr">
              <a:lnSpc>
                <a:spcPct val="90000"/>
              </a:lnSpc>
              <a:spcAft>
                <a:spcPts val="800"/>
              </a:spcAft>
            </a:pPr>
            <a:r>
              <a:rPr lang="en-GB" sz="3600" b="0" i="0">
                <a:solidFill>
                  <a:schemeClr val="tx1">
                    <a:lumMod val="85000"/>
                    <a:lumOff val="15000"/>
                  </a:schemeClr>
                </a:solidFill>
                <a:effectLst/>
                <a:latin typeface="Consolas" panose="020B0609020204030204" pitchFamily="49" charset="0"/>
              </a:rPr>
              <a:t>XXXXXXX</a:t>
            </a:r>
            <a:endParaRPr lang="en-US" sz="3600">
              <a:solidFill>
                <a:schemeClr val="tx1">
                  <a:lumMod val="85000"/>
                  <a:lumOff val="15000"/>
                </a:schemeClr>
              </a:solidFill>
              <a:latin typeface="Consolas" panose="020B0609020204030204" pitchFamily="49" charset="0"/>
            </a:endParaRPr>
          </a:p>
        </p:txBody>
      </p:sp>
      <p:sp>
        <p:nvSpPr>
          <p:cNvPr id="2" name="Footer Placeholder 4">
            <a:extLst>
              <a:ext uri="{FF2B5EF4-FFF2-40B4-BE49-F238E27FC236}">
                <a16:creationId xmlns:a16="http://schemas.microsoft.com/office/drawing/2014/main" id="{405B2450-4D56-53CF-3AC5-42CA21A1B958}"/>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a:solidFill>
                  <a:schemeClr val="tx1">
                    <a:lumMod val="85000"/>
                    <a:lumOff val="15000"/>
                  </a:schemeClr>
                </a:solidFill>
              </a:rPr>
              <a:t>Microsoft Confidential</a:t>
            </a:r>
          </a:p>
        </p:txBody>
      </p:sp>
    </p:spTree>
    <p:extLst>
      <p:ext uri="{BB962C8B-B14F-4D97-AF65-F5344CB8AC3E}">
        <p14:creationId xmlns:p14="http://schemas.microsoft.com/office/powerpoint/2010/main" val="3712820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13A11-91F4-462C-BA8B-2442E3765E1D}"/>
              </a:ext>
            </a:extLst>
          </p:cNvPr>
          <p:cNvSpPr>
            <a:spLocks noGrp="1"/>
          </p:cNvSpPr>
          <p:nvPr>
            <p:ph type="title"/>
          </p:nvPr>
        </p:nvSpPr>
        <p:spPr>
          <a:xfrm>
            <a:off x="390623" y="566981"/>
            <a:ext cx="11277599" cy="1163623"/>
          </a:xfrm>
        </p:spPr>
        <p:txBody>
          <a:bodyPr>
            <a:normAutofit/>
          </a:bodyPr>
          <a:lstStyle/>
          <a:p>
            <a:r>
              <a:rPr lang="en-GB" sz="3600" dirty="0">
                <a:solidFill>
                  <a:schemeClr val="tx2"/>
                </a:solidFill>
                <a:latin typeface="+mj-lt"/>
                <a:ea typeface="+mn-ea"/>
                <a:cs typeface="Segoe UI"/>
              </a:rPr>
              <a:t> Connect to M365 tenant</a:t>
            </a:r>
          </a:p>
        </p:txBody>
      </p:sp>
      <p:sp>
        <p:nvSpPr>
          <p:cNvPr id="3" name="Subtitle 2">
            <a:extLst>
              <a:ext uri="{FF2B5EF4-FFF2-40B4-BE49-F238E27FC236}">
                <a16:creationId xmlns:a16="http://schemas.microsoft.com/office/drawing/2014/main" id="{8DF1DAB4-827E-44B7-8EB7-24AB9BDB0047}"/>
              </a:ext>
            </a:extLst>
          </p:cNvPr>
          <p:cNvSpPr>
            <a:spLocks noGrp="1"/>
          </p:cNvSpPr>
          <p:nvPr>
            <p:ph type="subTitle" idx="27"/>
          </p:nvPr>
        </p:nvSpPr>
        <p:spPr>
          <a:xfrm>
            <a:off x="591183" y="1690478"/>
            <a:ext cx="7168730" cy="4210383"/>
          </a:xfrm>
        </p:spPr>
        <p:txBody>
          <a:bodyPr/>
          <a:lstStyle/>
          <a:p>
            <a:pPr marL="457200" indent="-457200">
              <a:buFont typeface="+mj-lt"/>
              <a:buAutoNum type="arabicPeriod"/>
            </a:pPr>
            <a:r>
              <a:rPr lang="en-GB" b="0" dirty="0">
                <a:solidFill>
                  <a:schemeClr val="tx1">
                    <a:lumMod val="85000"/>
                    <a:lumOff val="15000"/>
                  </a:schemeClr>
                </a:solidFill>
                <a:latin typeface="+mn-lt"/>
                <a:ea typeface="+mn-ea"/>
                <a:cs typeface="+mn-cs"/>
              </a:rPr>
              <a:t>Open your browser in </a:t>
            </a:r>
            <a:r>
              <a:rPr lang="en-GB" dirty="0">
                <a:solidFill>
                  <a:schemeClr val="tx1">
                    <a:lumMod val="85000"/>
                    <a:lumOff val="15000"/>
                  </a:schemeClr>
                </a:solidFill>
                <a:latin typeface="+mn-lt"/>
                <a:ea typeface="+mn-ea"/>
                <a:cs typeface="+mn-cs"/>
              </a:rPr>
              <a:t>Incognito/InPrivate </a:t>
            </a:r>
            <a:r>
              <a:rPr lang="en-GB" b="0" dirty="0">
                <a:solidFill>
                  <a:schemeClr val="tx1">
                    <a:lumMod val="85000"/>
                    <a:lumOff val="15000"/>
                  </a:schemeClr>
                </a:solidFill>
                <a:latin typeface="+mn-lt"/>
                <a:ea typeface="+mn-ea"/>
                <a:cs typeface="+mn-cs"/>
              </a:rPr>
              <a:t>mode and go to:</a:t>
            </a:r>
            <a:br>
              <a:rPr lang="en-GB" b="0" dirty="0">
                <a:solidFill>
                  <a:schemeClr val="tx1">
                    <a:lumMod val="85000"/>
                    <a:lumOff val="15000"/>
                  </a:schemeClr>
                </a:solidFill>
                <a:latin typeface="+mn-lt"/>
                <a:ea typeface="+mn-ea"/>
                <a:cs typeface="+mn-cs"/>
              </a:rPr>
            </a:br>
            <a:r>
              <a:rPr lang="en-GB" dirty="0">
                <a:solidFill>
                  <a:schemeClr val="tx1">
                    <a:lumMod val="85000"/>
                    <a:lumOff val="15000"/>
                  </a:schemeClr>
                </a:solidFill>
                <a:hlinkClick r:id="rId3">
                  <a:extLst>
                    <a:ext uri="{A12FA001-AC4F-418D-AE19-62706E023703}">
                      <ahyp:hlinkClr xmlns:ahyp="http://schemas.microsoft.com/office/drawing/2018/hyperlinkcolor" val="tx"/>
                    </a:ext>
                  </a:extLst>
                </a:hlinkClick>
              </a:rPr>
              <a:t>https://office.com</a:t>
            </a:r>
            <a:endParaRPr lang="en-GB" dirty="0">
              <a:solidFill>
                <a:schemeClr val="tx1">
                  <a:lumMod val="85000"/>
                  <a:lumOff val="15000"/>
                </a:schemeClr>
              </a:solidFill>
            </a:endParaRPr>
          </a:p>
          <a:p>
            <a:pPr marL="457200" indent="-457200">
              <a:buFont typeface="+mj-lt"/>
              <a:buAutoNum type="arabicPeriod"/>
            </a:pPr>
            <a:endParaRPr lang="en-GB" dirty="0">
              <a:solidFill>
                <a:schemeClr val="tx1">
                  <a:lumMod val="85000"/>
                  <a:lumOff val="15000"/>
                </a:schemeClr>
              </a:solidFill>
            </a:endParaRPr>
          </a:p>
          <a:p>
            <a:pPr marL="457200" indent="-457200">
              <a:buFont typeface="+mj-lt"/>
              <a:buAutoNum type="arabicPeriod"/>
            </a:pPr>
            <a:r>
              <a:rPr lang="en-GB" sz="2400" b="0" dirty="0">
                <a:solidFill>
                  <a:schemeClr val="tx1">
                    <a:lumMod val="85000"/>
                    <a:lumOff val="15000"/>
                  </a:schemeClr>
                </a:solidFill>
                <a:latin typeface="+mn-lt"/>
                <a:ea typeface="+mn-ea"/>
                <a:cs typeface="+mn-cs"/>
              </a:rPr>
              <a:t>Enter the credentials from your </a:t>
            </a:r>
            <a:r>
              <a:rPr lang="en-GB" sz="2400" b="0" dirty="0" err="1">
                <a:solidFill>
                  <a:schemeClr val="tx1">
                    <a:lumMod val="85000"/>
                    <a:lumOff val="15000"/>
                  </a:schemeClr>
                </a:solidFill>
                <a:latin typeface="+mn-lt"/>
                <a:ea typeface="+mn-ea"/>
                <a:cs typeface="+mn-cs"/>
              </a:rPr>
              <a:t>LoD</a:t>
            </a:r>
            <a:r>
              <a:rPr lang="en-GB" sz="2400" b="0" dirty="0">
                <a:solidFill>
                  <a:schemeClr val="tx1">
                    <a:lumMod val="85000"/>
                    <a:lumOff val="15000"/>
                  </a:schemeClr>
                </a:solidFill>
                <a:latin typeface="+mn-lt"/>
                <a:ea typeface="+mn-ea"/>
                <a:cs typeface="+mn-cs"/>
              </a:rPr>
              <a:t> resources tab</a:t>
            </a:r>
          </a:p>
          <a:p>
            <a:pPr marL="457200" indent="-457200">
              <a:buFont typeface="+mj-lt"/>
              <a:buAutoNum type="arabicPeriod"/>
            </a:pPr>
            <a:endParaRPr lang="en-GB" b="0" dirty="0">
              <a:solidFill>
                <a:schemeClr val="tx1">
                  <a:lumMod val="85000"/>
                  <a:lumOff val="15000"/>
                </a:schemeClr>
              </a:solidFill>
              <a:latin typeface="+mn-lt"/>
              <a:ea typeface="+mn-ea"/>
              <a:cs typeface="+mn-cs"/>
            </a:endParaRPr>
          </a:p>
          <a:p>
            <a:pPr marL="457200" indent="-457200">
              <a:buFont typeface="+mj-lt"/>
              <a:buAutoNum type="arabicPeriod"/>
            </a:pPr>
            <a:r>
              <a:rPr lang="en-GB" sz="2400" b="0" dirty="0">
                <a:solidFill>
                  <a:schemeClr val="tx1">
                    <a:lumMod val="85000"/>
                    <a:lumOff val="15000"/>
                  </a:schemeClr>
                </a:solidFill>
                <a:latin typeface="+mn-lt"/>
                <a:ea typeface="+mn-ea"/>
                <a:cs typeface="+mn-cs"/>
              </a:rPr>
              <a:t>Refer to the lab guide</a:t>
            </a:r>
            <a:endParaRPr lang="en-GB" dirty="0">
              <a:solidFill>
                <a:schemeClr val="tx1">
                  <a:lumMod val="85000"/>
                  <a:lumOff val="15000"/>
                </a:schemeClr>
              </a:solidFill>
            </a:endParaRPr>
          </a:p>
          <a:p>
            <a:endParaRPr lang="en-GB" dirty="0">
              <a:solidFill>
                <a:schemeClr val="tx1">
                  <a:lumMod val="85000"/>
                  <a:lumOff val="15000"/>
                </a:schemeClr>
              </a:solidFill>
            </a:endParaRPr>
          </a:p>
          <a:p>
            <a:endParaRPr lang="en-GB" dirty="0">
              <a:solidFill>
                <a:schemeClr val="tx1">
                  <a:lumMod val="85000"/>
                  <a:lumOff val="15000"/>
                </a:schemeClr>
              </a:solidFill>
            </a:endParaRPr>
          </a:p>
          <a:p>
            <a:r>
              <a:rPr lang="en-GB" dirty="0">
                <a:solidFill>
                  <a:schemeClr val="tx1">
                    <a:lumMod val="85000"/>
                    <a:lumOff val="15000"/>
                  </a:schemeClr>
                </a:solidFill>
              </a:rPr>
              <a:t> </a:t>
            </a:r>
          </a:p>
        </p:txBody>
      </p:sp>
      <p:pic>
        <p:nvPicPr>
          <p:cNvPr id="6" name="Picture 5" descr="Microsoft sign in page&#10;">
            <a:extLst>
              <a:ext uri="{FF2B5EF4-FFF2-40B4-BE49-F238E27FC236}">
                <a16:creationId xmlns:a16="http://schemas.microsoft.com/office/drawing/2014/main" id="{B660CEAA-9D71-4B4F-9464-55D0D5655708}"/>
              </a:ext>
            </a:extLst>
          </p:cNvPr>
          <p:cNvPicPr>
            <a:picLocks noChangeAspect="1"/>
          </p:cNvPicPr>
          <p:nvPr/>
        </p:nvPicPr>
        <p:blipFill>
          <a:blip r:embed="rId4"/>
          <a:stretch>
            <a:fillRect/>
          </a:stretch>
        </p:blipFill>
        <p:spPr>
          <a:xfrm>
            <a:off x="7844707" y="1690478"/>
            <a:ext cx="3921312" cy="3241170"/>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8A5BA779-1200-4007-ABA2-63509A563B1A}"/>
              </a:ext>
            </a:extLst>
          </p:cNvPr>
          <p:cNvSpPr txBox="1"/>
          <p:nvPr/>
        </p:nvSpPr>
        <p:spPr>
          <a:xfrm>
            <a:off x="1554481" y="5731775"/>
            <a:ext cx="5099650" cy="830997"/>
          </a:xfrm>
          <a:prstGeom prst="rect">
            <a:avLst/>
          </a:prstGeom>
          <a:noFill/>
        </p:spPr>
        <p:txBody>
          <a:bodyPr wrap="square">
            <a:spAutoFit/>
          </a:bodyPr>
          <a:lstStyle/>
          <a:p>
            <a:r>
              <a:rPr lang="en-GB" sz="2400" spc="-60" dirty="0">
                <a:solidFill>
                  <a:schemeClr val="tx1">
                    <a:lumMod val="85000"/>
                    <a:lumOff val="15000"/>
                  </a:schemeClr>
                </a:solidFill>
                <a:latin typeface="+mj-lt"/>
              </a:rPr>
              <a:t>The lab tenant will last for 90 days</a:t>
            </a:r>
            <a:br>
              <a:rPr lang="en-GB" sz="2400" spc="-60" dirty="0">
                <a:solidFill>
                  <a:schemeClr val="tx1">
                    <a:lumMod val="85000"/>
                    <a:lumOff val="15000"/>
                  </a:schemeClr>
                </a:solidFill>
                <a:latin typeface="+mj-lt"/>
              </a:rPr>
            </a:br>
            <a:endParaRPr lang="en-US" sz="2400" spc="-60" dirty="0">
              <a:solidFill>
                <a:schemeClr val="tx1">
                  <a:lumMod val="85000"/>
                  <a:lumOff val="15000"/>
                </a:schemeClr>
              </a:solidFill>
              <a:latin typeface="+mj-lt"/>
            </a:endParaRPr>
          </a:p>
        </p:txBody>
      </p:sp>
      <p:grpSp>
        <p:nvGrpSpPr>
          <p:cNvPr id="4" name="Group 3">
            <a:extLst>
              <a:ext uri="{FF2B5EF4-FFF2-40B4-BE49-F238E27FC236}">
                <a16:creationId xmlns:a16="http://schemas.microsoft.com/office/drawing/2014/main" id="{155B1233-6453-A41B-1D62-393D41CC3BB9}"/>
              </a:ext>
            </a:extLst>
          </p:cNvPr>
          <p:cNvGrpSpPr/>
          <p:nvPr/>
        </p:nvGrpSpPr>
        <p:grpSpPr>
          <a:xfrm>
            <a:off x="756483" y="5618380"/>
            <a:ext cx="752324" cy="730462"/>
            <a:chOff x="789143" y="5359218"/>
            <a:chExt cx="752324" cy="730462"/>
          </a:xfrm>
        </p:grpSpPr>
        <p:sp>
          <p:nvSpPr>
            <p:cNvPr id="5" name="Oval 4">
              <a:extLst>
                <a:ext uri="{FF2B5EF4-FFF2-40B4-BE49-F238E27FC236}">
                  <a16:creationId xmlns:a16="http://schemas.microsoft.com/office/drawing/2014/main" id="{159C0CDA-4DA5-BBEB-569E-250E2E00BBC5}"/>
                </a:ext>
              </a:extLst>
            </p:cNvPr>
            <p:cNvSpPr/>
            <p:nvPr/>
          </p:nvSpPr>
          <p:spPr bwMode="auto">
            <a:xfrm>
              <a:off x="789143" y="5359218"/>
              <a:ext cx="752324" cy="730462"/>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EC48DD97-D696-2E8A-D182-55EDE72E1298}"/>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3944" y="5386805"/>
              <a:ext cx="626387" cy="626387"/>
            </a:xfrm>
            <a:prstGeom prst="rect">
              <a:avLst/>
            </a:prstGeom>
          </p:spPr>
        </p:pic>
      </p:grpSp>
      <p:sp>
        <p:nvSpPr>
          <p:cNvPr id="8" name="Footer Placeholder 4">
            <a:extLst>
              <a:ext uri="{FF2B5EF4-FFF2-40B4-BE49-F238E27FC236}">
                <a16:creationId xmlns:a16="http://schemas.microsoft.com/office/drawing/2014/main" id="{5D78CCED-4843-DE61-76C8-F1551DC11610}"/>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a:solidFill>
                  <a:schemeClr val="tx1">
                    <a:lumMod val="85000"/>
                    <a:lumOff val="15000"/>
                  </a:schemeClr>
                </a:solidFill>
              </a:rPr>
              <a:t>Microsoft Confidential</a:t>
            </a:r>
          </a:p>
        </p:txBody>
      </p:sp>
    </p:spTree>
    <p:extLst>
      <p:ext uri="{BB962C8B-B14F-4D97-AF65-F5344CB8AC3E}">
        <p14:creationId xmlns:p14="http://schemas.microsoft.com/office/powerpoint/2010/main" val="2200011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7031AB-B12E-4065-A753-70742EAEF108}"/>
              </a:ext>
              <a:ext uri="{C183D7F6-B498-43B3-948B-1728B52AA6E4}">
                <adec:decorative xmlns:adec="http://schemas.microsoft.com/office/drawing/2017/decorative" val="1"/>
              </a:ext>
            </a:extLst>
          </p:cNvPr>
          <p:cNvSpPr>
            <a:spLocks/>
          </p:cNvSpPr>
          <p:nvPr/>
        </p:nvSpPr>
        <p:spPr>
          <a:xfrm>
            <a:off x="571500" y="1508338"/>
            <a:ext cx="11049000" cy="4760700"/>
          </a:xfrm>
          <a:prstGeom prst="rect">
            <a:avLst/>
          </a:prstGeom>
          <a:noFill/>
          <a:ln w="3175">
            <a:solidFill>
              <a:schemeClr val="bg1">
                <a:lumMod val="85000"/>
              </a:schemeClr>
            </a:solidFill>
          </a:ln>
        </p:spPr>
        <p:txBody>
          <a:bodyPr wrap="square" lIns="137160" tIns="768096" rIns="137160" bIns="91440" anchor="t">
            <a:noAutofit/>
          </a:bodyPr>
          <a:lstStyle/>
          <a:p>
            <a:pPr marL="230188" indent="-230188" defTabSz="914192">
              <a:spcBef>
                <a:spcPts val="300"/>
              </a:spcBef>
              <a:spcAft>
                <a:spcPts val="300"/>
              </a:spcAft>
              <a:buFont typeface="Arial" panose="020B0604020202020204" pitchFamily="34" charset="0"/>
              <a:buChar char="•"/>
              <a:defRPr/>
            </a:pPr>
            <a:endParaRPr lang="en-US" sz="1600">
              <a:cs typeface="Segoe UI Semibold" panose="020B0702040204020203" pitchFamily="34" charset="0"/>
            </a:endParaRPr>
          </a:p>
        </p:txBody>
      </p:sp>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a:xfrm>
            <a:off x="586739" y="438071"/>
            <a:ext cx="11018520" cy="1107996"/>
          </a:xfrm>
        </p:spPr>
        <p:txBody>
          <a:bodyPr/>
          <a:lstStyle/>
          <a:p>
            <a:r>
              <a:rPr lang="en-US" dirty="0">
                <a:solidFill>
                  <a:schemeClr val="tx1">
                    <a:lumMod val="85000"/>
                    <a:lumOff val="15000"/>
                  </a:schemeClr>
                </a:solidFill>
              </a:rPr>
              <a:t>Lab 0:</a:t>
            </a:r>
            <a:br>
              <a:rPr lang="en-US" dirty="0"/>
            </a:br>
            <a:r>
              <a:rPr lang="en-US" dirty="0"/>
              <a:t>Prerequisites</a:t>
            </a:r>
          </a:p>
        </p:txBody>
      </p:sp>
      <p:sp>
        <p:nvSpPr>
          <p:cNvPr id="8" name="Rectangle 7">
            <a:extLst>
              <a:ext uri="{FF2B5EF4-FFF2-40B4-BE49-F238E27FC236}">
                <a16:creationId xmlns:a16="http://schemas.microsoft.com/office/drawing/2014/main" id="{D4FF7A47-CBB8-435B-B88D-A883B77A33E2}"/>
              </a:ext>
            </a:extLst>
          </p:cNvPr>
          <p:cNvSpPr>
            <a:spLocks/>
          </p:cNvSpPr>
          <p:nvPr/>
        </p:nvSpPr>
        <p:spPr>
          <a:xfrm>
            <a:off x="571499" y="1751640"/>
            <a:ext cx="11049000" cy="465121"/>
          </a:xfrm>
          <a:prstGeom prst="rect">
            <a:avLst/>
          </a:prstGeom>
          <a:solidFill>
            <a:schemeClr val="accent2"/>
          </a:solidFill>
        </p:spPr>
        <p:txBody>
          <a:bodyPr wrap="square" lIns="91440" tIns="45720" rIns="91440" bIns="45720" anchor="ctr">
            <a:noAutofit/>
          </a:bodyPr>
          <a:lstStyle/>
          <a:p>
            <a:pPr algn="ctr" defTabSz="914192">
              <a:spcAft>
                <a:spcPts val="300"/>
              </a:spcAft>
            </a:pPr>
            <a:r>
              <a:rPr lang="en-US" dirty="0">
                <a:solidFill>
                  <a:srgbClr val="FFFFFF"/>
                </a:solidFill>
                <a:latin typeface="Segoe Semibold"/>
                <a:cs typeface="Segoe UI Semibold"/>
              </a:rPr>
              <a:t>Objectives</a:t>
            </a:r>
          </a:p>
        </p:txBody>
      </p:sp>
      <p:grpSp>
        <p:nvGrpSpPr>
          <p:cNvPr id="9" name="Group 8">
            <a:extLst>
              <a:ext uri="{FF2B5EF4-FFF2-40B4-BE49-F238E27FC236}">
                <a16:creationId xmlns:a16="http://schemas.microsoft.com/office/drawing/2014/main" id="{3FA0384F-D0CE-445D-B234-7EDD1C677A6D}"/>
              </a:ext>
              <a:ext uri="{C183D7F6-B498-43B3-948B-1728B52AA6E4}">
                <adec:decorative xmlns:adec="http://schemas.microsoft.com/office/drawing/2017/decorative" val="1"/>
              </a:ext>
            </a:extLst>
          </p:cNvPr>
          <p:cNvGrpSpPr>
            <a:grpSpLocks/>
          </p:cNvGrpSpPr>
          <p:nvPr/>
        </p:nvGrpSpPr>
        <p:grpSpPr>
          <a:xfrm>
            <a:off x="574674" y="1751640"/>
            <a:ext cx="11045826" cy="465121"/>
            <a:chOff x="574675" y="1519848"/>
            <a:chExt cx="7312025" cy="465121"/>
          </a:xfrm>
        </p:grpSpPr>
        <p:cxnSp>
          <p:nvCxnSpPr>
            <p:cNvPr id="12" name="Straight Connector 11">
              <a:extLst>
                <a:ext uri="{FF2B5EF4-FFF2-40B4-BE49-F238E27FC236}">
                  <a16:creationId xmlns:a16="http://schemas.microsoft.com/office/drawing/2014/main" id="{EA2657A6-5FF3-4E59-94B3-355886C9B57A}"/>
                </a:ext>
                <a:ext uri="{C183D7F6-B498-43B3-948B-1728B52AA6E4}">
                  <adec:decorative xmlns:adec="http://schemas.microsoft.com/office/drawing/2017/decorative" val="1"/>
                </a:ext>
              </a:extLst>
            </p:cNvPr>
            <p:cNvCxnSpPr>
              <a:cxnSpLocks/>
            </p:cNvCxnSpPr>
            <p:nvPr/>
          </p:nvCxnSpPr>
          <p:spPr>
            <a:xfrm>
              <a:off x="574675" y="1519848"/>
              <a:ext cx="0" cy="465121"/>
            </a:xfrm>
            <a:prstGeom prst="line">
              <a:avLst/>
            </a:prstGeom>
            <a:ln w="28575" cap="rnd">
              <a:solidFill>
                <a:schemeClr val="accent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140C465-8DCE-4F31-8C4F-37C0F2DB8BFA}"/>
                </a:ext>
                <a:ext uri="{C183D7F6-B498-43B3-948B-1728B52AA6E4}">
                  <adec:decorative xmlns:adec="http://schemas.microsoft.com/office/drawing/2017/decorative" val="1"/>
                </a:ext>
              </a:extLst>
            </p:cNvPr>
            <p:cNvCxnSpPr>
              <a:cxnSpLocks/>
            </p:cNvCxnSpPr>
            <p:nvPr/>
          </p:nvCxnSpPr>
          <p:spPr>
            <a:xfrm>
              <a:off x="7886700" y="1519848"/>
              <a:ext cx="0" cy="465121"/>
            </a:xfrm>
            <a:prstGeom prst="line">
              <a:avLst/>
            </a:prstGeom>
            <a:ln w="28575" cap="rnd">
              <a:solidFill>
                <a:schemeClr val="accent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2044E162-68FA-4C0E-B9D3-D4C8561D02EE}"/>
              </a:ext>
            </a:extLst>
          </p:cNvPr>
          <p:cNvSpPr txBox="1">
            <a:spLocks/>
          </p:cNvSpPr>
          <p:nvPr/>
        </p:nvSpPr>
        <p:spPr>
          <a:xfrm>
            <a:off x="571500" y="2339873"/>
            <a:ext cx="11048999" cy="3669041"/>
          </a:xfrm>
          <a:prstGeom prst="rect">
            <a:avLst/>
          </a:prstGeom>
        </p:spPr>
        <p:txBody>
          <a:bodyPr wrap="square" lIns="91440" tIns="45720" rIns="91440" bIns="45720">
            <a:noAutofit/>
          </a:bodyPr>
          <a:lstStyle/>
          <a:p>
            <a:pPr marL="0" indent="0">
              <a:buNone/>
            </a:pPr>
            <a:endParaRPr lang="en-US" sz="1050" b="1" dirty="0">
              <a:solidFill>
                <a:schemeClr val="tx1">
                  <a:lumMod val="85000"/>
                  <a:lumOff val="15000"/>
                </a:schemeClr>
              </a:solidFill>
            </a:endParaRPr>
          </a:p>
          <a:p>
            <a:pPr marL="457200" indent="-457200">
              <a:buAutoNum type="arabicPeriod"/>
            </a:pPr>
            <a:r>
              <a:rPr lang="en-GB" sz="1600" dirty="0">
                <a:solidFill>
                  <a:schemeClr val="tx1">
                    <a:lumMod val="85000"/>
                    <a:lumOff val="15000"/>
                  </a:schemeClr>
                </a:solidFill>
                <a:cs typeface="+mn-cs"/>
              </a:rPr>
              <a:t>Access the lab tenant using credentials provided by your instructor</a:t>
            </a:r>
          </a:p>
          <a:p>
            <a:pPr marL="457200" indent="-457200">
              <a:buAutoNum type="arabicPeriod"/>
            </a:pPr>
            <a:endParaRPr lang="en-GB" sz="1600" dirty="0">
              <a:solidFill>
                <a:schemeClr val="tx1">
                  <a:lumMod val="85000"/>
                  <a:lumOff val="15000"/>
                </a:schemeClr>
              </a:solidFill>
              <a:cs typeface="+mn-cs"/>
            </a:endParaRPr>
          </a:p>
          <a:p>
            <a:pPr marL="457200" indent="-457200">
              <a:buFont typeface="Wingdings" panose="05000000000000000000" pitchFamily="2" charset="2"/>
              <a:buAutoNum type="arabicPeriod"/>
            </a:pPr>
            <a:r>
              <a:rPr lang="en-GB" sz="1600" dirty="0">
                <a:solidFill>
                  <a:schemeClr val="tx1">
                    <a:lumMod val="85000"/>
                    <a:lumOff val="15000"/>
                  </a:schemeClr>
                </a:solidFill>
                <a:cs typeface="+mn-cs"/>
              </a:rPr>
              <a:t>Create a team</a:t>
            </a:r>
          </a:p>
          <a:p>
            <a:pPr marL="457200" indent="-457200">
              <a:buFont typeface="Wingdings" panose="05000000000000000000" pitchFamily="2" charset="2"/>
              <a:buAutoNum type="arabicPeriod"/>
            </a:pPr>
            <a:endParaRPr lang="en-GB" sz="1600" dirty="0">
              <a:solidFill>
                <a:schemeClr val="tx1">
                  <a:lumMod val="85000"/>
                  <a:lumOff val="15000"/>
                </a:schemeClr>
              </a:solidFill>
              <a:cs typeface="+mn-cs"/>
            </a:endParaRPr>
          </a:p>
        </p:txBody>
      </p:sp>
      <p:sp>
        <p:nvSpPr>
          <p:cNvPr id="17" name="Footer Placeholder 4">
            <a:extLst>
              <a:ext uri="{FF2B5EF4-FFF2-40B4-BE49-F238E27FC236}">
                <a16:creationId xmlns:a16="http://schemas.microsoft.com/office/drawing/2014/main" id="{E243B2FB-C5E3-4E84-87ED-FB0A2A1A0F89}"/>
              </a:ext>
              <a:ext uri="{C183D7F6-B498-43B3-948B-1728B52AA6E4}">
                <adec:decorative xmlns:adec="http://schemas.microsoft.com/office/drawing/2017/decorative" val="1"/>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18" name="Slide Number Placeholder 3">
            <a:extLst>
              <a:ext uri="{FF2B5EF4-FFF2-40B4-BE49-F238E27FC236}">
                <a16:creationId xmlns:a16="http://schemas.microsoft.com/office/drawing/2014/main" id="{81A9DA9D-1DBE-46E5-BC06-5CF26ACB5995}"/>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FA41A179-B4E7-42F5-FE64-EAD42FB08868}"/>
              </a:ext>
            </a:extLst>
          </p:cNvPr>
          <p:cNvGrpSpPr/>
          <p:nvPr/>
        </p:nvGrpSpPr>
        <p:grpSpPr>
          <a:xfrm>
            <a:off x="8581057" y="5358247"/>
            <a:ext cx="752324" cy="730462"/>
            <a:chOff x="571499" y="5538576"/>
            <a:chExt cx="752324" cy="730462"/>
          </a:xfrm>
        </p:grpSpPr>
        <p:sp>
          <p:nvSpPr>
            <p:cNvPr id="5" name="Oval 4">
              <a:extLst>
                <a:ext uri="{FF2B5EF4-FFF2-40B4-BE49-F238E27FC236}">
                  <a16:creationId xmlns:a16="http://schemas.microsoft.com/office/drawing/2014/main" id="{C9197A9B-E92D-84C9-4EE8-9E8A6A25E1CA}"/>
                </a:ext>
              </a:extLst>
            </p:cNvPr>
            <p:cNvSpPr/>
            <p:nvPr/>
          </p:nvSpPr>
          <p:spPr bwMode="auto">
            <a:xfrm>
              <a:off x="571499" y="5538576"/>
              <a:ext cx="752324" cy="730462"/>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pic>
          <p:nvPicPr>
            <p:cNvPr id="3" name="Picture 2">
              <a:extLst>
                <a:ext uri="{FF2B5EF4-FFF2-40B4-BE49-F238E27FC236}">
                  <a16:creationId xmlns:a16="http://schemas.microsoft.com/office/drawing/2014/main" id="{F8A4F65A-96C9-5893-152F-E76209FA17FF}"/>
                </a:ext>
                <a:ext uri="{C183D7F6-B498-43B3-948B-1728B52AA6E4}">
                  <adec:decorative xmlns:adec="http://schemas.microsoft.com/office/drawing/2017/decorative" val="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24177" y="5685059"/>
              <a:ext cx="446967" cy="446967"/>
            </a:xfrm>
            <a:prstGeom prst="rect">
              <a:avLst/>
            </a:prstGeom>
          </p:spPr>
        </p:pic>
      </p:grpSp>
      <p:sp>
        <p:nvSpPr>
          <p:cNvPr id="4" name="TextBox 3">
            <a:extLst>
              <a:ext uri="{FF2B5EF4-FFF2-40B4-BE49-F238E27FC236}">
                <a16:creationId xmlns:a16="http://schemas.microsoft.com/office/drawing/2014/main" id="{9472189F-036F-EF75-EE34-A80B40EA613E}"/>
              </a:ext>
            </a:extLst>
          </p:cNvPr>
          <p:cNvSpPr txBox="1"/>
          <p:nvPr/>
        </p:nvSpPr>
        <p:spPr>
          <a:xfrm>
            <a:off x="9367610" y="5307979"/>
            <a:ext cx="2470286" cy="830997"/>
          </a:xfrm>
          <a:prstGeom prst="rect">
            <a:avLst/>
          </a:prstGeom>
          <a:noFill/>
        </p:spPr>
        <p:txBody>
          <a:bodyPr wrap="square">
            <a:spAutoFit/>
          </a:bodyPr>
          <a:lstStyle/>
          <a:p>
            <a:r>
              <a:rPr lang="en-GB" sz="1600" b="1" spc="-60" dirty="0">
                <a:solidFill>
                  <a:schemeClr val="tx1">
                    <a:lumMod val="85000"/>
                    <a:lumOff val="15000"/>
                  </a:schemeClr>
                </a:solidFill>
                <a:latin typeface="+mj-lt"/>
              </a:rPr>
              <a:t>Never</a:t>
            </a:r>
            <a:r>
              <a:rPr lang="en-GB" sz="1600" spc="-60" dirty="0">
                <a:solidFill>
                  <a:schemeClr val="tx1">
                    <a:lumMod val="85000"/>
                    <a:lumOff val="15000"/>
                  </a:schemeClr>
                </a:solidFill>
                <a:latin typeface="+mj-lt"/>
              </a:rPr>
              <a:t> upload your organization data</a:t>
            </a:r>
            <a:br>
              <a:rPr lang="en-GB" sz="1600" spc="-60" dirty="0">
                <a:solidFill>
                  <a:schemeClr val="tx1">
                    <a:lumMod val="85000"/>
                    <a:lumOff val="15000"/>
                  </a:schemeClr>
                </a:solidFill>
                <a:latin typeface="+mj-lt"/>
              </a:rPr>
            </a:br>
            <a:r>
              <a:rPr lang="en-GB" sz="1600" spc="-60" dirty="0">
                <a:solidFill>
                  <a:schemeClr val="tx1">
                    <a:lumMod val="85000"/>
                    <a:lumOff val="15000"/>
                  </a:schemeClr>
                </a:solidFill>
                <a:latin typeface="+mj-lt"/>
              </a:rPr>
              <a:t>to the lab tenant.</a:t>
            </a:r>
            <a:endParaRPr lang="en-US" sz="1600" spc="-60" dirty="0">
              <a:solidFill>
                <a:schemeClr val="tx1">
                  <a:lumMod val="85000"/>
                  <a:lumOff val="15000"/>
                </a:schemeClr>
              </a:solidFill>
              <a:latin typeface="+mj-lt"/>
            </a:endParaRPr>
          </a:p>
        </p:txBody>
      </p:sp>
    </p:spTree>
    <p:custDataLst>
      <p:tags r:id="rId1"/>
    </p:custDataLst>
    <p:extLst>
      <p:ext uri="{BB962C8B-B14F-4D97-AF65-F5344CB8AC3E}">
        <p14:creationId xmlns:p14="http://schemas.microsoft.com/office/powerpoint/2010/main" val="3722038547"/>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621161" y="2975826"/>
            <a:ext cx="10135062" cy="830997"/>
          </a:xfrm>
        </p:spPr>
        <p:txBody>
          <a:bodyPr/>
          <a:lstStyle/>
          <a:p>
            <a:r>
              <a:rPr lang="en-US" sz="5400" dirty="0"/>
              <a:t>Appendix</a:t>
            </a:r>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49350408"/>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5CCB7-4A96-4187-BAFE-914582A53531}"/>
              </a:ext>
            </a:extLst>
          </p:cNvPr>
          <p:cNvSpPr>
            <a:spLocks noGrp="1"/>
          </p:cNvSpPr>
          <p:nvPr>
            <p:ph type="title"/>
          </p:nvPr>
        </p:nvSpPr>
        <p:spPr>
          <a:xfrm>
            <a:off x="495210" y="549195"/>
            <a:ext cx="11018520" cy="553998"/>
          </a:xfrm>
        </p:spPr>
        <p:txBody>
          <a:bodyPr/>
          <a:lstStyle/>
          <a:p>
            <a:r>
              <a:rPr lang="en-US" dirty="0">
                <a:solidFill>
                  <a:schemeClr val="tx2"/>
                </a:solidFill>
                <a:latin typeface="+mj-lt"/>
              </a:rPr>
              <a:t>How to install Power Apps app in Teams?</a:t>
            </a:r>
            <a:endParaRPr lang="en-GB" dirty="0">
              <a:solidFill>
                <a:schemeClr val="tx2"/>
              </a:solidFill>
              <a:latin typeface="+mj-lt"/>
            </a:endParaRPr>
          </a:p>
        </p:txBody>
      </p:sp>
      <p:sp>
        <p:nvSpPr>
          <p:cNvPr id="15" name="TextBox 14">
            <a:extLst>
              <a:ext uri="{FF2B5EF4-FFF2-40B4-BE49-F238E27FC236}">
                <a16:creationId xmlns:a16="http://schemas.microsoft.com/office/drawing/2014/main" id="{A007D5AD-7E37-4368-ABA2-CA8883EBC363}"/>
              </a:ext>
            </a:extLst>
          </p:cNvPr>
          <p:cNvSpPr txBox="1"/>
          <p:nvPr/>
        </p:nvSpPr>
        <p:spPr>
          <a:xfrm>
            <a:off x="495210" y="5447242"/>
            <a:ext cx="11544058" cy="738664"/>
          </a:xfrm>
          <a:prstGeom prst="rect">
            <a:avLst/>
          </a:prstGeom>
          <a:noFill/>
        </p:spPr>
        <p:txBody>
          <a:bodyPr wrap="none" lIns="0" tIns="0" rIns="0" bIns="0" rtlCol="0">
            <a:spAutoFit/>
          </a:bodyPr>
          <a:lstStyle/>
          <a:p>
            <a:pPr algn="l"/>
            <a:r>
              <a:rPr lang="en-US" sz="2400" dirty="0">
                <a:solidFill>
                  <a:schemeClr val="tx1">
                    <a:lumMod val="85000"/>
                    <a:lumOff val="15000"/>
                  </a:schemeClr>
                </a:solidFill>
              </a:rPr>
              <a:t>Power Platform related applications are available in Teams Apps catalog (by default)</a:t>
            </a:r>
          </a:p>
          <a:p>
            <a:pPr algn="l"/>
            <a:r>
              <a:rPr lang="en-US" sz="2400" dirty="0">
                <a:solidFill>
                  <a:schemeClr val="tx1">
                    <a:lumMod val="85000"/>
                    <a:lumOff val="15000"/>
                  </a:schemeClr>
                </a:solidFill>
              </a:rPr>
              <a:t>Administrator can control access to Power Platform apps (and shared apps) if needed </a:t>
            </a:r>
            <a:endParaRPr lang="en-GB" sz="2400" dirty="0">
              <a:solidFill>
                <a:schemeClr val="tx1">
                  <a:lumMod val="85000"/>
                  <a:lumOff val="15000"/>
                </a:schemeClr>
              </a:solidFill>
            </a:endParaRPr>
          </a:p>
        </p:txBody>
      </p:sp>
      <p:grpSp>
        <p:nvGrpSpPr>
          <p:cNvPr id="6" name="Group 5" descr="In Microsoft Teams, select Apps in the left navigation bar, Teams app store will get opened, search for Power Apps teams app">
            <a:extLst>
              <a:ext uri="{FF2B5EF4-FFF2-40B4-BE49-F238E27FC236}">
                <a16:creationId xmlns:a16="http://schemas.microsoft.com/office/drawing/2014/main" id="{A8519A12-4602-4DB8-9E93-92CB6E9A987A}"/>
              </a:ext>
            </a:extLst>
          </p:cNvPr>
          <p:cNvGrpSpPr/>
          <p:nvPr/>
        </p:nvGrpSpPr>
        <p:grpSpPr>
          <a:xfrm>
            <a:off x="258435" y="1479952"/>
            <a:ext cx="6109830" cy="3767770"/>
            <a:chOff x="258435" y="1479952"/>
            <a:chExt cx="6109830" cy="3767770"/>
          </a:xfrm>
        </p:grpSpPr>
        <p:pic>
          <p:nvPicPr>
            <p:cNvPr id="4" name="Picture 3">
              <a:extLst>
                <a:ext uri="{FF2B5EF4-FFF2-40B4-BE49-F238E27FC236}">
                  <a16:creationId xmlns:a16="http://schemas.microsoft.com/office/drawing/2014/main" id="{423F3D4B-D957-4DB3-913F-42C5A2E80085}"/>
                </a:ext>
              </a:extLst>
            </p:cNvPr>
            <p:cNvPicPr>
              <a:picLocks noChangeAspect="1"/>
            </p:cNvPicPr>
            <p:nvPr/>
          </p:nvPicPr>
          <p:blipFill>
            <a:blip r:embed="rId3"/>
            <a:stretch>
              <a:fillRect/>
            </a:stretch>
          </p:blipFill>
          <p:spPr>
            <a:xfrm>
              <a:off x="649725" y="1479952"/>
              <a:ext cx="5718540" cy="3767770"/>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7" name="Arrow: Right 6">
              <a:extLst>
                <a:ext uri="{FF2B5EF4-FFF2-40B4-BE49-F238E27FC236}">
                  <a16:creationId xmlns:a16="http://schemas.microsoft.com/office/drawing/2014/main" id="{950B7F3B-5643-47F0-A3D3-D751CAC4F41E}"/>
                </a:ext>
              </a:extLst>
            </p:cNvPr>
            <p:cNvSpPr/>
            <p:nvPr/>
          </p:nvSpPr>
          <p:spPr>
            <a:xfrm>
              <a:off x="2001572" y="1870645"/>
              <a:ext cx="616424" cy="297700"/>
            </a:xfrm>
            <a:prstGeom prst="rightArrow">
              <a:avLst/>
            </a:prstGeom>
            <a:solidFill>
              <a:srgbClr val="FF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solidFill>
                  <a:schemeClr val="tx1">
                    <a:lumMod val="85000"/>
                    <a:lumOff val="15000"/>
                  </a:schemeClr>
                </a:solidFill>
              </a:endParaRPr>
            </a:p>
          </p:txBody>
        </p:sp>
        <p:sp>
          <p:nvSpPr>
            <p:cNvPr id="11" name="Arrow: Right 10">
              <a:extLst>
                <a:ext uri="{FF2B5EF4-FFF2-40B4-BE49-F238E27FC236}">
                  <a16:creationId xmlns:a16="http://schemas.microsoft.com/office/drawing/2014/main" id="{A5F49EC8-6492-4345-BF39-0E5D9F74DE2C}"/>
                </a:ext>
              </a:extLst>
            </p:cNvPr>
            <p:cNvSpPr/>
            <p:nvPr/>
          </p:nvSpPr>
          <p:spPr>
            <a:xfrm>
              <a:off x="258435" y="4629673"/>
              <a:ext cx="382884" cy="297700"/>
            </a:xfrm>
            <a:prstGeom prst="rightArrow">
              <a:avLst/>
            </a:prstGeom>
            <a:solidFill>
              <a:srgbClr val="FF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solidFill>
                  <a:schemeClr val="tx1">
                    <a:lumMod val="85000"/>
                    <a:lumOff val="15000"/>
                  </a:schemeClr>
                </a:solidFill>
              </a:endParaRPr>
            </a:p>
          </p:txBody>
        </p:sp>
      </p:grpSp>
      <p:grpSp>
        <p:nvGrpSpPr>
          <p:cNvPr id="14" name="Group 13" descr="Click Add button in Power Apps installation dialog window">
            <a:extLst>
              <a:ext uri="{FF2B5EF4-FFF2-40B4-BE49-F238E27FC236}">
                <a16:creationId xmlns:a16="http://schemas.microsoft.com/office/drawing/2014/main" id="{FFA2F9E7-B350-4FB1-9DAC-3FEE9BBB138D}"/>
              </a:ext>
            </a:extLst>
          </p:cNvPr>
          <p:cNvGrpSpPr/>
          <p:nvPr/>
        </p:nvGrpSpPr>
        <p:grpSpPr>
          <a:xfrm>
            <a:off x="6648692" y="1493617"/>
            <a:ext cx="4824278" cy="3415793"/>
            <a:chOff x="6648692" y="1493617"/>
            <a:chExt cx="4824278" cy="3415793"/>
          </a:xfrm>
        </p:grpSpPr>
        <p:pic>
          <p:nvPicPr>
            <p:cNvPr id="13" name="Picture 12">
              <a:extLst>
                <a:ext uri="{FF2B5EF4-FFF2-40B4-BE49-F238E27FC236}">
                  <a16:creationId xmlns:a16="http://schemas.microsoft.com/office/drawing/2014/main" id="{DD3E0D9E-0C4E-4CEE-BDC0-2FFC3F9AEA17}"/>
                </a:ext>
              </a:extLst>
            </p:cNvPr>
            <p:cNvPicPr>
              <a:picLocks noChangeAspect="1"/>
            </p:cNvPicPr>
            <p:nvPr/>
          </p:nvPicPr>
          <p:blipFill>
            <a:blip r:embed="rId4"/>
            <a:srcRect/>
            <a:stretch/>
          </p:blipFill>
          <p:spPr>
            <a:xfrm>
              <a:off x="7158867" y="1493617"/>
              <a:ext cx="4314103" cy="3415793"/>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12" name="Arrow: Right 11">
              <a:extLst>
                <a:ext uri="{FF2B5EF4-FFF2-40B4-BE49-F238E27FC236}">
                  <a16:creationId xmlns:a16="http://schemas.microsoft.com/office/drawing/2014/main" id="{2F5521BB-A0A9-439E-936A-4AF503DD7BD0}"/>
                </a:ext>
              </a:extLst>
            </p:cNvPr>
            <p:cNvSpPr/>
            <p:nvPr/>
          </p:nvSpPr>
          <p:spPr>
            <a:xfrm>
              <a:off x="6648692" y="2090342"/>
              <a:ext cx="616424" cy="297700"/>
            </a:xfrm>
            <a:prstGeom prst="rightArrow">
              <a:avLst/>
            </a:prstGeom>
            <a:solidFill>
              <a:srgbClr val="FF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solidFill>
                  <a:schemeClr val="tx1">
                    <a:lumMod val="85000"/>
                    <a:lumOff val="15000"/>
                  </a:schemeClr>
                </a:solidFill>
              </a:endParaRPr>
            </a:p>
          </p:txBody>
        </p:sp>
      </p:grpSp>
      <p:sp>
        <p:nvSpPr>
          <p:cNvPr id="3" name="Footer Placeholder 4">
            <a:extLst>
              <a:ext uri="{FF2B5EF4-FFF2-40B4-BE49-F238E27FC236}">
                <a16:creationId xmlns:a16="http://schemas.microsoft.com/office/drawing/2014/main" id="{E2C2B1FA-3951-B7DA-F77E-3439AD507EB9}"/>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chemeClr val="tx1">
                    <a:lumMod val="85000"/>
                    <a:lumOff val="15000"/>
                  </a:schemeClr>
                </a:solidFill>
                <a:latin typeface="Segoe UI"/>
              </a:rPr>
              <a:t>Microsoft Confidential</a:t>
            </a:r>
            <a:endParaRPr lang="en-US" sz="800" dirty="0">
              <a:solidFill>
                <a:schemeClr val="tx1">
                  <a:lumMod val="85000"/>
                  <a:lumOff val="15000"/>
                </a:schemeClr>
              </a:solidFill>
              <a:latin typeface="Segoe UI"/>
            </a:endParaRPr>
          </a:p>
        </p:txBody>
      </p:sp>
    </p:spTree>
    <p:extLst>
      <p:ext uri="{BB962C8B-B14F-4D97-AF65-F5344CB8AC3E}">
        <p14:creationId xmlns:p14="http://schemas.microsoft.com/office/powerpoint/2010/main" val="326217412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5CCB7-4A96-4187-BAFE-914582A53531}"/>
              </a:ext>
            </a:extLst>
          </p:cNvPr>
          <p:cNvSpPr>
            <a:spLocks noGrp="1"/>
          </p:cNvSpPr>
          <p:nvPr>
            <p:ph type="title"/>
          </p:nvPr>
        </p:nvSpPr>
        <p:spPr>
          <a:xfrm>
            <a:off x="495210" y="564743"/>
            <a:ext cx="11018520" cy="553998"/>
          </a:xfrm>
        </p:spPr>
        <p:txBody>
          <a:bodyPr/>
          <a:lstStyle/>
          <a:p>
            <a:r>
              <a:rPr lang="en-US">
                <a:solidFill>
                  <a:schemeClr val="tx2"/>
                </a:solidFill>
                <a:latin typeface="+mj-lt"/>
              </a:rPr>
              <a:t>How to provision Dataverse for Teams environment?</a:t>
            </a:r>
            <a:endParaRPr lang="en-GB">
              <a:solidFill>
                <a:schemeClr val="tx2"/>
              </a:solidFill>
              <a:latin typeface="+mj-lt"/>
            </a:endParaRPr>
          </a:p>
        </p:txBody>
      </p:sp>
      <p:sp>
        <p:nvSpPr>
          <p:cNvPr id="15" name="TextBox 14">
            <a:extLst>
              <a:ext uri="{FF2B5EF4-FFF2-40B4-BE49-F238E27FC236}">
                <a16:creationId xmlns:a16="http://schemas.microsoft.com/office/drawing/2014/main" id="{A007D5AD-7E37-4368-ABA2-CA8883EBC363}"/>
              </a:ext>
            </a:extLst>
          </p:cNvPr>
          <p:cNvSpPr txBox="1"/>
          <p:nvPr/>
        </p:nvSpPr>
        <p:spPr>
          <a:xfrm>
            <a:off x="656574" y="5344393"/>
            <a:ext cx="10795135" cy="1107996"/>
          </a:xfrm>
          <a:prstGeom prst="rect">
            <a:avLst/>
          </a:prstGeom>
          <a:noFill/>
        </p:spPr>
        <p:txBody>
          <a:bodyPr wrap="none" lIns="0" tIns="0" rIns="0" bIns="0" rtlCol="0">
            <a:spAutoFit/>
          </a:bodyPr>
          <a:lstStyle/>
          <a:p>
            <a:pPr algn="l"/>
            <a:r>
              <a:rPr lang="en-US" sz="2400" dirty="0">
                <a:solidFill>
                  <a:schemeClr val="tx1">
                    <a:lumMod val="85000"/>
                    <a:lumOff val="15000"/>
                  </a:schemeClr>
                </a:solidFill>
              </a:rPr>
              <a:t>If you don’t have Dataverse for Teams environment provisioned in a Team:</a:t>
            </a:r>
          </a:p>
          <a:p>
            <a:pPr algn="l"/>
            <a:r>
              <a:rPr lang="en-US" sz="2400" dirty="0">
                <a:solidFill>
                  <a:schemeClr val="tx1">
                    <a:lumMod val="85000"/>
                    <a:lumOff val="15000"/>
                  </a:schemeClr>
                </a:solidFill>
              </a:rPr>
              <a:t>The first user, who will click </a:t>
            </a:r>
            <a:r>
              <a:rPr lang="en-US" sz="2400" b="1" dirty="0">
                <a:solidFill>
                  <a:schemeClr val="tx1">
                    <a:lumMod val="85000"/>
                    <a:lumOff val="15000"/>
                  </a:schemeClr>
                </a:solidFill>
              </a:rPr>
              <a:t>Create</a:t>
            </a:r>
            <a:r>
              <a:rPr lang="en-US" sz="2400" dirty="0">
                <a:solidFill>
                  <a:schemeClr val="tx1">
                    <a:lumMod val="85000"/>
                    <a:lumOff val="15000"/>
                  </a:schemeClr>
                </a:solidFill>
              </a:rPr>
              <a:t>, will start Dataverse for Teams provisioning.</a:t>
            </a:r>
          </a:p>
          <a:p>
            <a:pPr algn="l"/>
            <a:r>
              <a:rPr lang="en-US" sz="2400" dirty="0">
                <a:solidFill>
                  <a:schemeClr val="tx1">
                    <a:lumMod val="85000"/>
                    <a:lumOff val="15000"/>
                  </a:schemeClr>
                </a:solidFill>
              </a:rPr>
              <a:t>It can take a few minutes to set things up.</a:t>
            </a:r>
            <a:endParaRPr lang="en-GB" sz="2400" dirty="0">
              <a:solidFill>
                <a:schemeClr val="tx1">
                  <a:lumMod val="85000"/>
                  <a:lumOff val="15000"/>
                </a:schemeClr>
              </a:solidFill>
            </a:endParaRPr>
          </a:p>
        </p:txBody>
      </p:sp>
      <p:grpSp>
        <p:nvGrpSpPr>
          <p:cNvPr id="7" name="Group 6" descr="In Power Apps teams app, click Start Now button to create a new application">
            <a:extLst>
              <a:ext uri="{FF2B5EF4-FFF2-40B4-BE49-F238E27FC236}">
                <a16:creationId xmlns:a16="http://schemas.microsoft.com/office/drawing/2014/main" id="{911D666F-F96F-4135-B541-94E477642135}"/>
              </a:ext>
            </a:extLst>
          </p:cNvPr>
          <p:cNvGrpSpPr/>
          <p:nvPr/>
        </p:nvGrpSpPr>
        <p:grpSpPr>
          <a:xfrm>
            <a:off x="712038" y="1921550"/>
            <a:ext cx="3160057" cy="2530426"/>
            <a:chOff x="875489" y="2078439"/>
            <a:chExt cx="3160057" cy="2530426"/>
          </a:xfrm>
        </p:grpSpPr>
        <p:pic>
          <p:nvPicPr>
            <p:cNvPr id="5" name="Picture 4">
              <a:extLst>
                <a:ext uri="{FF2B5EF4-FFF2-40B4-BE49-F238E27FC236}">
                  <a16:creationId xmlns:a16="http://schemas.microsoft.com/office/drawing/2014/main" id="{CDEAB6D6-54D2-4503-B200-00C807C079AD}"/>
                </a:ext>
              </a:extLst>
            </p:cNvPr>
            <p:cNvPicPr>
              <a:picLocks noChangeAspect="1"/>
            </p:cNvPicPr>
            <p:nvPr/>
          </p:nvPicPr>
          <p:blipFill rotWithShape="1">
            <a:blip r:embed="rId3"/>
            <a:srcRect l="11404"/>
            <a:stretch/>
          </p:blipFill>
          <p:spPr>
            <a:xfrm>
              <a:off x="875489" y="2078439"/>
              <a:ext cx="3160057" cy="2530426"/>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13" name="Arrow: Right 12">
              <a:extLst>
                <a:ext uri="{FF2B5EF4-FFF2-40B4-BE49-F238E27FC236}">
                  <a16:creationId xmlns:a16="http://schemas.microsoft.com/office/drawing/2014/main" id="{C92FD13A-5B6B-4A7B-85E3-8A50BF441C7A}"/>
                </a:ext>
              </a:extLst>
            </p:cNvPr>
            <p:cNvSpPr/>
            <p:nvPr/>
          </p:nvSpPr>
          <p:spPr>
            <a:xfrm rot="10800000">
              <a:off x="2147305" y="3997970"/>
              <a:ext cx="616424" cy="297700"/>
            </a:xfrm>
            <a:prstGeom prst="rightArrow">
              <a:avLst/>
            </a:prstGeom>
            <a:solidFill>
              <a:srgbClr val="FF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solidFill>
                  <a:schemeClr val="tx1">
                    <a:lumMod val="85000"/>
                    <a:lumOff val="15000"/>
                  </a:schemeClr>
                </a:solidFill>
              </a:endParaRPr>
            </a:p>
          </p:txBody>
        </p:sp>
      </p:grpSp>
      <p:grpSp>
        <p:nvGrpSpPr>
          <p:cNvPr id="14" name="Group 13" descr="If you're creating an app for the first time - it will take longer than usual">
            <a:extLst>
              <a:ext uri="{FF2B5EF4-FFF2-40B4-BE49-F238E27FC236}">
                <a16:creationId xmlns:a16="http://schemas.microsoft.com/office/drawing/2014/main" id="{48D4303F-F610-4F03-BD0C-3CDA93F2CBFD}"/>
              </a:ext>
            </a:extLst>
          </p:cNvPr>
          <p:cNvGrpSpPr/>
          <p:nvPr/>
        </p:nvGrpSpPr>
        <p:grpSpPr>
          <a:xfrm>
            <a:off x="4023748" y="1472750"/>
            <a:ext cx="3928134" cy="3741803"/>
            <a:chOff x="4023748" y="1472750"/>
            <a:chExt cx="3928134" cy="3741803"/>
          </a:xfrm>
        </p:grpSpPr>
        <p:pic>
          <p:nvPicPr>
            <p:cNvPr id="12" name="Picture 11">
              <a:extLst>
                <a:ext uri="{FF2B5EF4-FFF2-40B4-BE49-F238E27FC236}">
                  <a16:creationId xmlns:a16="http://schemas.microsoft.com/office/drawing/2014/main" id="{573D54AA-3C28-4D02-902C-1E31F3EE7D59}"/>
                </a:ext>
              </a:extLst>
            </p:cNvPr>
            <p:cNvPicPr>
              <a:picLocks noChangeAspect="1"/>
            </p:cNvPicPr>
            <p:nvPr/>
          </p:nvPicPr>
          <p:blipFill>
            <a:blip r:embed="rId4"/>
            <a:stretch>
              <a:fillRect/>
            </a:stretch>
          </p:blipFill>
          <p:spPr>
            <a:xfrm>
              <a:off x="4466694" y="1472750"/>
              <a:ext cx="3485188" cy="3741803"/>
            </a:xfrm>
            <a:prstGeom prst="rect">
              <a:avLst/>
            </a:prstGeom>
            <a:ln>
              <a:solidFill>
                <a:schemeClr val="tx1">
                  <a:lumMod val="50000"/>
                  <a:lumOff val="50000"/>
                </a:schemeClr>
              </a:solidFill>
            </a:ln>
          </p:spPr>
        </p:pic>
        <p:sp>
          <p:nvSpPr>
            <p:cNvPr id="18" name="Arrow: Right 17">
              <a:extLst>
                <a:ext uri="{FF2B5EF4-FFF2-40B4-BE49-F238E27FC236}">
                  <a16:creationId xmlns:a16="http://schemas.microsoft.com/office/drawing/2014/main" id="{F1C2480D-3491-4CCC-AECF-E61095E7B8AD}"/>
                </a:ext>
              </a:extLst>
            </p:cNvPr>
            <p:cNvSpPr/>
            <p:nvPr/>
          </p:nvSpPr>
          <p:spPr>
            <a:xfrm>
              <a:off x="4023748" y="1893373"/>
              <a:ext cx="616424" cy="297700"/>
            </a:xfrm>
            <a:prstGeom prst="rightArrow">
              <a:avLst/>
            </a:prstGeom>
            <a:solidFill>
              <a:srgbClr val="FF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solidFill>
                  <a:schemeClr val="tx1">
                    <a:lumMod val="85000"/>
                    <a:lumOff val="15000"/>
                  </a:schemeClr>
                </a:solidFill>
              </a:endParaRPr>
            </a:p>
          </p:txBody>
        </p:sp>
      </p:grpSp>
      <p:pic>
        <p:nvPicPr>
          <p:cNvPr id="17" name="Picture 16" descr="Environment started provisioning, feel free to close this window">
            <a:extLst>
              <a:ext uri="{FF2B5EF4-FFF2-40B4-BE49-F238E27FC236}">
                <a16:creationId xmlns:a16="http://schemas.microsoft.com/office/drawing/2014/main" id="{86891CFD-5B1B-474D-A0E4-237607535968}"/>
              </a:ext>
            </a:extLst>
          </p:cNvPr>
          <p:cNvPicPr>
            <a:picLocks noChangeAspect="1"/>
          </p:cNvPicPr>
          <p:nvPr/>
        </p:nvPicPr>
        <p:blipFill>
          <a:blip r:embed="rId5"/>
          <a:stretch>
            <a:fillRect/>
          </a:stretch>
        </p:blipFill>
        <p:spPr>
          <a:xfrm>
            <a:off x="8253173" y="1472750"/>
            <a:ext cx="3641578" cy="3745448"/>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3" name="Footer Placeholder 4">
            <a:extLst>
              <a:ext uri="{FF2B5EF4-FFF2-40B4-BE49-F238E27FC236}">
                <a16:creationId xmlns:a16="http://schemas.microsoft.com/office/drawing/2014/main" id="{C2BF85E5-7C9E-52D8-B62E-414F90FAA44A}"/>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chemeClr val="tx1">
                    <a:lumMod val="85000"/>
                    <a:lumOff val="15000"/>
                  </a:schemeClr>
                </a:solidFill>
                <a:latin typeface="Segoe UI"/>
              </a:rPr>
              <a:t>Microsoft Confidential</a:t>
            </a:r>
            <a:endParaRPr lang="en-US" sz="800" dirty="0">
              <a:solidFill>
                <a:schemeClr val="tx1">
                  <a:lumMod val="85000"/>
                  <a:lumOff val="15000"/>
                </a:schemeClr>
              </a:solidFill>
              <a:latin typeface="Segoe UI"/>
            </a:endParaRPr>
          </a:p>
        </p:txBody>
      </p:sp>
    </p:spTree>
    <p:extLst>
      <p:ext uri="{BB962C8B-B14F-4D97-AF65-F5344CB8AC3E}">
        <p14:creationId xmlns:p14="http://schemas.microsoft.com/office/powerpoint/2010/main" val="208226982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EF362-66A0-490D-B017-A8BDD3975C9A}"/>
              </a:ext>
            </a:extLst>
          </p:cNvPr>
          <p:cNvSpPr>
            <a:spLocks noGrp="1"/>
          </p:cNvSpPr>
          <p:nvPr>
            <p:ph type="title"/>
          </p:nvPr>
        </p:nvSpPr>
        <p:spPr/>
        <p:txBody>
          <a:bodyPr/>
          <a:lstStyle/>
          <a:p>
            <a:r>
              <a:rPr lang="en-US" dirty="0"/>
              <a:t>Team guest access</a:t>
            </a:r>
            <a:endParaRPr lang="en-GB" dirty="0"/>
          </a:p>
        </p:txBody>
      </p:sp>
      <p:sp>
        <p:nvSpPr>
          <p:cNvPr id="6" name="TextBox 5">
            <a:extLst>
              <a:ext uri="{FF2B5EF4-FFF2-40B4-BE49-F238E27FC236}">
                <a16:creationId xmlns:a16="http://schemas.microsoft.com/office/drawing/2014/main" id="{2591850F-7A24-47A5-9D15-D58536C82736}"/>
              </a:ext>
            </a:extLst>
          </p:cNvPr>
          <p:cNvSpPr txBox="1"/>
          <p:nvPr/>
        </p:nvSpPr>
        <p:spPr>
          <a:xfrm>
            <a:off x="632271" y="1546694"/>
            <a:ext cx="5217459" cy="547842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2800" dirty="0">
                <a:solidFill>
                  <a:schemeClr val="tx1">
                    <a:lumMod val="85000"/>
                    <a:lumOff val="15000"/>
                  </a:schemeClr>
                </a:solidFill>
                <a:cs typeface="Segoe UI"/>
              </a:rPr>
              <a:t>Team guest needs license to run Power Apps:</a:t>
            </a:r>
          </a:p>
          <a:p>
            <a:pPr marL="457200" indent="-457200">
              <a:buFont typeface="Arial" panose="020B0604020202020204" pitchFamily="34" charset="0"/>
              <a:buChar char="•"/>
            </a:pPr>
            <a:endParaRPr lang="en-GB" sz="2800" dirty="0">
              <a:solidFill>
                <a:schemeClr val="tx1">
                  <a:lumMod val="85000"/>
                  <a:lumOff val="15000"/>
                </a:schemeClr>
              </a:solidFill>
              <a:cs typeface="Segoe UI"/>
            </a:endParaRPr>
          </a:p>
          <a:p>
            <a:pPr marL="457200" indent="-457200">
              <a:buFont typeface="Arial" panose="020B0604020202020204" pitchFamily="34" charset="0"/>
              <a:buChar char="•"/>
            </a:pPr>
            <a:r>
              <a:rPr lang="en-GB" sz="2400" dirty="0">
                <a:solidFill>
                  <a:schemeClr val="tx1">
                    <a:lumMod val="85000"/>
                    <a:lumOff val="15000"/>
                  </a:schemeClr>
                </a:solidFill>
                <a:cs typeface="Segoe UI"/>
              </a:rPr>
              <a:t>If the guest is from another M365 tenant and has license, then BYOL works seamlessly</a:t>
            </a:r>
          </a:p>
          <a:p>
            <a:pPr marL="457200" indent="-457200">
              <a:buFont typeface="Arial" panose="020B0604020202020204" pitchFamily="34" charset="0"/>
              <a:buChar char="•"/>
            </a:pPr>
            <a:endParaRPr lang="en-GB" sz="2400" dirty="0">
              <a:solidFill>
                <a:schemeClr val="tx1">
                  <a:lumMod val="85000"/>
                  <a:lumOff val="15000"/>
                </a:schemeClr>
              </a:solidFill>
              <a:cs typeface="Segoe UI"/>
            </a:endParaRPr>
          </a:p>
          <a:p>
            <a:pPr marL="457200" indent="-457200">
              <a:buFont typeface="Arial" panose="020B0604020202020204" pitchFamily="34" charset="0"/>
              <a:buChar char="•"/>
            </a:pPr>
            <a:r>
              <a:rPr lang="en-GB" sz="2400" dirty="0">
                <a:solidFill>
                  <a:schemeClr val="tx1">
                    <a:lumMod val="85000"/>
                    <a:lumOff val="15000"/>
                  </a:schemeClr>
                </a:solidFill>
                <a:cs typeface="Segoe UI"/>
              </a:rPr>
              <a:t>If the guest doesn’t have license, then it needs to be assigned, or guest may start trial</a:t>
            </a:r>
          </a:p>
          <a:p>
            <a:pPr marL="457200" indent="-457200">
              <a:buFont typeface="Arial" panose="020B0604020202020204" pitchFamily="34" charset="0"/>
              <a:buChar char="•"/>
            </a:pPr>
            <a:endParaRPr lang="en-GB" sz="2400" dirty="0">
              <a:solidFill>
                <a:schemeClr val="tx1">
                  <a:lumMod val="85000"/>
                  <a:lumOff val="15000"/>
                </a:schemeClr>
              </a:solidFill>
              <a:cs typeface="Segoe UI"/>
            </a:endParaRPr>
          </a:p>
          <a:p>
            <a:r>
              <a:rPr lang="en-GB" sz="2800" dirty="0">
                <a:solidFill>
                  <a:schemeClr val="tx1">
                    <a:lumMod val="85000"/>
                    <a:lumOff val="15000"/>
                  </a:schemeClr>
                </a:solidFill>
                <a:cs typeface="Segoe UI"/>
              </a:rPr>
              <a:t>Guests can't make or edit apps</a:t>
            </a:r>
          </a:p>
          <a:p>
            <a:endParaRPr lang="en-GB" sz="2800" dirty="0">
              <a:solidFill>
                <a:schemeClr val="tx1">
                  <a:lumMod val="85000"/>
                  <a:lumOff val="15000"/>
                </a:schemeClr>
              </a:solidFill>
              <a:cs typeface="Segoe UI"/>
            </a:endParaRPr>
          </a:p>
          <a:p>
            <a:endParaRPr lang="en-GB" sz="2400" dirty="0">
              <a:solidFill>
                <a:schemeClr val="tx1">
                  <a:lumMod val="85000"/>
                  <a:lumOff val="15000"/>
                </a:schemeClr>
              </a:solidFill>
              <a:cs typeface="Segoe UI"/>
            </a:endParaRPr>
          </a:p>
        </p:txBody>
      </p:sp>
      <p:grpSp>
        <p:nvGrpSpPr>
          <p:cNvPr id="8" name="Group 7" descr="Power Apps is not displayed, because the guest us not licensed&#10;">
            <a:extLst>
              <a:ext uri="{FF2B5EF4-FFF2-40B4-BE49-F238E27FC236}">
                <a16:creationId xmlns:a16="http://schemas.microsoft.com/office/drawing/2014/main" id="{9377287B-2C96-4276-835F-B05ECF9F6574}"/>
              </a:ext>
            </a:extLst>
          </p:cNvPr>
          <p:cNvGrpSpPr/>
          <p:nvPr/>
        </p:nvGrpSpPr>
        <p:grpSpPr>
          <a:xfrm>
            <a:off x="5797301" y="1673830"/>
            <a:ext cx="6394699" cy="3741926"/>
            <a:chOff x="5667935" y="1721223"/>
            <a:chExt cx="6394699" cy="3741926"/>
          </a:xfrm>
        </p:grpSpPr>
        <p:pic>
          <p:nvPicPr>
            <p:cNvPr id="4" name="Picture 3" descr="Power Apps is not displayed, because the guest us not licensed">
              <a:extLst>
                <a:ext uri="{FF2B5EF4-FFF2-40B4-BE49-F238E27FC236}">
                  <a16:creationId xmlns:a16="http://schemas.microsoft.com/office/drawing/2014/main" id="{F14A7922-D89B-4E9B-98FF-8591A4378832}"/>
                </a:ext>
              </a:extLst>
            </p:cNvPr>
            <p:cNvPicPr>
              <a:picLocks noChangeAspect="1"/>
            </p:cNvPicPr>
            <p:nvPr/>
          </p:nvPicPr>
          <p:blipFill>
            <a:blip r:embed="rId3"/>
            <a:stretch>
              <a:fillRect/>
            </a:stretch>
          </p:blipFill>
          <p:spPr>
            <a:xfrm>
              <a:off x="5667935" y="1721223"/>
              <a:ext cx="6286598" cy="3415553"/>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7" name="TextBox 6" descr="Power App is not displayed, because the guest is not licensed&#10;">
              <a:extLst>
                <a:ext uri="{FF2B5EF4-FFF2-40B4-BE49-F238E27FC236}">
                  <a16:creationId xmlns:a16="http://schemas.microsoft.com/office/drawing/2014/main" id="{195972E3-28D1-4241-B977-C9CA031ED855}"/>
                </a:ext>
              </a:extLst>
            </p:cNvPr>
            <p:cNvSpPr txBox="1"/>
            <p:nvPr/>
          </p:nvSpPr>
          <p:spPr>
            <a:xfrm>
              <a:off x="5667935" y="5186150"/>
              <a:ext cx="6394699" cy="276999"/>
            </a:xfrm>
            <a:prstGeom prst="rect">
              <a:avLst/>
            </a:prstGeom>
            <a:noFill/>
            <a:ln>
              <a:noFill/>
            </a:ln>
          </p:spPr>
          <p:txBody>
            <a:bodyPr wrap="none" lIns="0" tIns="0" rIns="0" bIns="0" rtlCol="0">
              <a:spAutoFit/>
            </a:bodyPr>
            <a:lstStyle/>
            <a:p>
              <a:pPr algn="ctr"/>
              <a:r>
                <a:rPr lang="en-GB" sz="1800" dirty="0">
                  <a:solidFill>
                    <a:schemeClr val="tx1">
                      <a:lumMod val="85000"/>
                      <a:lumOff val="15000"/>
                    </a:schemeClr>
                  </a:solidFill>
                </a:rPr>
                <a:t>Power App is not displayed, because the guest is not licensed</a:t>
              </a:r>
            </a:p>
          </p:txBody>
        </p:sp>
      </p:grpSp>
      <p:sp>
        <p:nvSpPr>
          <p:cNvPr id="3" name="Footer Placeholder 4">
            <a:extLst>
              <a:ext uri="{FF2B5EF4-FFF2-40B4-BE49-F238E27FC236}">
                <a16:creationId xmlns:a16="http://schemas.microsoft.com/office/drawing/2014/main" id="{2ED96D60-4554-3FF0-1E7A-77B524882148}"/>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chemeClr val="tx1">
                    <a:lumMod val="85000"/>
                    <a:lumOff val="15000"/>
                  </a:schemeClr>
                </a:solidFill>
                <a:latin typeface="Segoe UI"/>
              </a:rPr>
              <a:t>Microsoft Confidential</a:t>
            </a:r>
            <a:endParaRPr lang="en-US" sz="800" dirty="0">
              <a:solidFill>
                <a:schemeClr val="tx1">
                  <a:lumMod val="85000"/>
                  <a:lumOff val="15000"/>
                </a:schemeClr>
              </a:solidFill>
              <a:latin typeface="Segoe UI"/>
            </a:endParaRPr>
          </a:p>
        </p:txBody>
      </p:sp>
    </p:spTree>
    <p:extLst>
      <p:ext uri="{BB962C8B-B14F-4D97-AF65-F5344CB8AC3E}">
        <p14:creationId xmlns:p14="http://schemas.microsoft.com/office/powerpoint/2010/main" val="8616725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EF2C9-6A9D-41B6-8FB9-518AD3CA7C16}"/>
              </a:ext>
            </a:extLst>
          </p:cNvPr>
          <p:cNvSpPr>
            <a:spLocks noGrp="1"/>
          </p:cNvSpPr>
          <p:nvPr>
            <p:ph type="title"/>
          </p:nvPr>
        </p:nvSpPr>
        <p:spPr>
          <a:xfrm>
            <a:off x="524695" y="580257"/>
            <a:ext cx="11018520" cy="553998"/>
          </a:xfrm>
        </p:spPr>
        <p:txBody>
          <a:bodyPr/>
          <a:lstStyle/>
          <a:p>
            <a:r>
              <a:rPr lang="en-US" dirty="0">
                <a:cs typeface="Segoe UI"/>
              </a:rPr>
              <a:t>Dataverse for Teams </a:t>
            </a:r>
            <a:r>
              <a:rPr lang="en-US" b="0" kern="1200" cap="none" spc="-50" baseline="0" dirty="0">
                <a:ln w="3175">
                  <a:noFill/>
                </a:ln>
                <a:effectLst/>
                <a:latin typeface="+mj-lt"/>
                <a:ea typeface="+mn-ea"/>
                <a:cs typeface="Segoe UI"/>
              </a:rPr>
              <a:t>– what’s under the hood?</a:t>
            </a:r>
            <a:endParaRPr lang="en-GB" dirty="0"/>
          </a:p>
        </p:txBody>
      </p:sp>
      <p:sp>
        <p:nvSpPr>
          <p:cNvPr id="11" name="TextBox 10">
            <a:extLst>
              <a:ext uri="{FF2B5EF4-FFF2-40B4-BE49-F238E27FC236}">
                <a16:creationId xmlns:a16="http://schemas.microsoft.com/office/drawing/2014/main" id="{EF3C51F8-440A-4B9F-8C94-E18D08ED8037}"/>
              </a:ext>
            </a:extLst>
          </p:cNvPr>
          <p:cNvSpPr txBox="1"/>
          <p:nvPr/>
        </p:nvSpPr>
        <p:spPr>
          <a:xfrm>
            <a:off x="524695" y="1483703"/>
            <a:ext cx="10202222" cy="523220"/>
          </a:xfrm>
          <a:prstGeom prst="rect">
            <a:avLst/>
          </a:prstGeom>
          <a:noFill/>
        </p:spPr>
        <p:txBody>
          <a:bodyPr wrap="square">
            <a:spAutoFit/>
          </a:bodyPr>
          <a:lstStyle/>
          <a:p>
            <a:r>
              <a:rPr lang="en-GB" sz="2800" b="0" i="0" dirty="0">
                <a:solidFill>
                  <a:schemeClr val="tx1">
                    <a:lumMod val="85000"/>
                    <a:lumOff val="15000"/>
                  </a:schemeClr>
                </a:solidFill>
                <a:effectLst/>
                <a:cs typeface="Segoe UI"/>
              </a:rPr>
              <a:t>Both </a:t>
            </a:r>
            <a:r>
              <a:rPr lang="en-US" sz="2800" b="1" dirty="0">
                <a:solidFill>
                  <a:schemeClr val="tx1">
                    <a:lumMod val="85000"/>
                    <a:lumOff val="15000"/>
                  </a:schemeClr>
                </a:solidFill>
                <a:ea typeface="+mn-lt"/>
                <a:cs typeface="+mn-lt"/>
              </a:rPr>
              <a:t>Dataverse</a:t>
            </a:r>
            <a:r>
              <a:rPr lang="en-GB" sz="2800" dirty="0">
                <a:solidFill>
                  <a:schemeClr val="tx1">
                    <a:lumMod val="85000"/>
                    <a:lumOff val="15000"/>
                  </a:schemeClr>
                </a:solidFill>
                <a:ea typeface="+mn-lt"/>
                <a:cs typeface="Segoe UI"/>
              </a:rPr>
              <a:t> and</a:t>
            </a:r>
            <a:r>
              <a:rPr lang="en-GB" sz="2800" dirty="0">
                <a:solidFill>
                  <a:schemeClr val="tx1">
                    <a:lumMod val="85000"/>
                    <a:lumOff val="15000"/>
                  </a:schemeClr>
                </a:solidFill>
                <a:cs typeface="Segoe UI"/>
              </a:rPr>
              <a:t> </a:t>
            </a:r>
            <a:r>
              <a:rPr lang="en-US" sz="2800" b="1" dirty="0">
                <a:solidFill>
                  <a:schemeClr val="tx1">
                    <a:lumMod val="85000"/>
                    <a:lumOff val="15000"/>
                  </a:schemeClr>
                </a:solidFill>
                <a:ea typeface="+mn-lt"/>
                <a:cs typeface="+mn-lt"/>
              </a:rPr>
              <a:t>Dataverse For Teams </a:t>
            </a:r>
            <a:r>
              <a:rPr lang="en-GB" sz="2800" dirty="0">
                <a:solidFill>
                  <a:schemeClr val="tx1">
                    <a:lumMod val="85000"/>
                    <a:lumOff val="15000"/>
                  </a:schemeClr>
                </a:solidFill>
                <a:ea typeface="+mn-lt"/>
                <a:cs typeface="Segoe UI"/>
              </a:rPr>
              <a:t>are</a:t>
            </a:r>
            <a:r>
              <a:rPr lang="en-GB" sz="2800" b="0" i="0" dirty="0">
                <a:solidFill>
                  <a:schemeClr val="tx1">
                    <a:lumMod val="85000"/>
                    <a:lumOff val="15000"/>
                  </a:schemeClr>
                </a:solidFill>
                <a:effectLst/>
                <a:cs typeface="Segoe UI"/>
              </a:rPr>
              <a:t> based on:</a:t>
            </a:r>
          </a:p>
        </p:txBody>
      </p:sp>
      <p:sp>
        <p:nvSpPr>
          <p:cNvPr id="14" name="TextBox 13">
            <a:extLst>
              <a:ext uri="{FF2B5EF4-FFF2-40B4-BE49-F238E27FC236}">
                <a16:creationId xmlns:a16="http://schemas.microsoft.com/office/drawing/2014/main" id="{E3E0871B-A24C-41CF-925D-90C36F945FD7}"/>
              </a:ext>
            </a:extLst>
          </p:cNvPr>
          <p:cNvSpPr txBox="1"/>
          <p:nvPr/>
        </p:nvSpPr>
        <p:spPr>
          <a:xfrm>
            <a:off x="2130357" y="2478867"/>
            <a:ext cx="4419339" cy="3016210"/>
          </a:xfrm>
          <a:prstGeom prst="rect">
            <a:avLst/>
          </a:prstGeom>
          <a:noFill/>
        </p:spPr>
        <p:txBody>
          <a:bodyPr wrap="square" lIns="0" tIns="0" rIns="0" bIns="0" rtlCol="0">
            <a:spAutoFit/>
          </a:bodyPr>
          <a:lstStyle/>
          <a:p>
            <a:pPr algn="l"/>
            <a:r>
              <a:rPr lang="en-GB" sz="2800" dirty="0">
                <a:solidFill>
                  <a:schemeClr val="tx1">
                    <a:lumMod val="85000"/>
                    <a:lumOff val="15000"/>
                  </a:schemeClr>
                </a:solidFill>
              </a:rPr>
              <a:t>Azure SQL Database</a:t>
            </a:r>
          </a:p>
          <a:p>
            <a:pPr algn="l"/>
            <a:endParaRPr lang="en-GB" sz="2800" dirty="0">
              <a:solidFill>
                <a:schemeClr val="tx1">
                  <a:lumMod val="85000"/>
                  <a:lumOff val="15000"/>
                </a:schemeClr>
              </a:solidFill>
            </a:endParaRPr>
          </a:p>
          <a:p>
            <a:pPr algn="l"/>
            <a:endParaRPr lang="en-GB" sz="2800" dirty="0">
              <a:solidFill>
                <a:schemeClr val="tx1">
                  <a:lumMod val="85000"/>
                  <a:lumOff val="15000"/>
                </a:schemeClr>
              </a:solidFill>
            </a:endParaRPr>
          </a:p>
          <a:p>
            <a:pPr algn="l"/>
            <a:r>
              <a:rPr lang="en-GB" sz="2800" dirty="0">
                <a:solidFill>
                  <a:schemeClr val="tx1">
                    <a:lumMod val="85000"/>
                    <a:lumOff val="15000"/>
                  </a:schemeClr>
                </a:solidFill>
              </a:rPr>
              <a:t>Azure Storage</a:t>
            </a:r>
          </a:p>
          <a:p>
            <a:pPr algn="l"/>
            <a:endParaRPr lang="en-GB" sz="2800" dirty="0">
              <a:solidFill>
                <a:schemeClr val="tx1">
                  <a:lumMod val="85000"/>
                  <a:lumOff val="15000"/>
                </a:schemeClr>
              </a:solidFill>
            </a:endParaRPr>
          </a:p>
          <a:p>
            <a:pPr algn="l"/>
            <a:endParaRPr lang="en-GB" sz="2800" dirty="0">
              <a:solidFill>
                <a:schemeClr val="tx1">
                  <a:lumMod val="85000"/>
                  <a:lumOff val="15000"/>
                </a:schemeClr>
              </a:solidFill>
            </a:endParaRPr>
          </a:p>
          <a:p>
            <a:pPr algn="l"/>
            <a:r>
              <a:rPr lang="en-GB" sz="2800" dirty="0">
                <a:solidFill>
                  <a:schemeClr val="tx1">
                    <a:lumMod val="85000"/>
                    <a:lumOff val="15000"/>
                  </a:schemeClr>
                </a:solidFill>
              </a:rPr>
              <a:t>Azure Cosmos Database</a:t>
            </a:r>
          </a:p>
        </p:txBody>
      </p:sp>
      <p:sp>
        <p:nvSpPr>
          <p:cNvPr id="6" name="Footer Placeholder 4">
            <a:extLst>
              <a:ext uri="{FF2B5EF4-FFF2-40B4-BE49-F238E27FC236}">
                <a16:creationId xmlns:a16="http://schemas.microsoft.com/office/drawing/2014/main" id="{BFA6D9FE-5018-ED10-7EEF-1DDCF09B21B4}"/>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rgbClr val="000000"/>
                </a:solidFill>
                <a:latin typeface="Segoe UI"/>
              </a:rPr>
              <a:t>Microsoft Confidential</a:t>
            </a:r>
            <a:endParaRPr lang="en-US" sz="800" dirty="0">
              <a:solidFill>
                <a:srgbClr val="000000"/>
              </a:solidFill>
              <a:latin typeface="Segoe UI"/>
            </a:endParaRPr>
          </a:p>
        </p:txBody>
      </p:sp>
      <p:grpSp>
        <p:nvGrpSpPr>
          <p:cNvPr id="22" name="Group 21">
            <a:extLst>
              <a:ext uri="{FF2B5EF4-FFF2-40B4-BE49-F238E27FC236}">
                <a16:creationId xmlns:a16="http://schemas.microsoft.com/office/drawing/2014/main" id="{564BA852-71D7-7E7E-2F2F-AEFCF7800570}"/>
              </a:ext>
            </a:extLst>
          </p:cNvPr>
          <p:cNvGrpSpPr/>
          <p:nvPr/>
        </p:nvGrpSpPr>
        <p:grpSpPr>
          <a:xfrm>
            <a:off x="1063346" y="3582139"/>
            <a:ext cx="794807" cy="794807"/>
            <a:chOff x="1063346" y="3582139"/>
            <a:chExt cx="794807" cy="794807"/>
          </a:xfrm>
        </p:grpSpPr>
        <p:sp>
          <p:nvSpPr>
            <p:cNvPr id="7" name="Oval 6">
              <a:extLst>
                <a:ext uri="{FF2B5EF4-FFF2-40B4-BE49-F238E27FC236}">
                  <a16:creationId xmlns:a16="http://schemas.microsoft.com/office/drawing/2014/main" id="{A06784FB-3034-450D-BDC4-BF800D0637D4}"/>
                </a:ext>
                <a:ext uri="{C183D7F6-B498-43B3-948B-1728B52AA6E4}">
                  <adec:decorative xmlns:adec="http://schemas.microsoft.com/office/drawing/2017/decorative" val="1"/>
                </a:ext>
              </a:extLst>
            </p:cNvPr>
            <p:cNvSpPr/>
            <p:nvPr/>
          </p:nvSpPr>
          <p:spPr bwMode="auto">
            <a:xfrm>
              <a:off x="1063346" y="3582139"/>
              <a:ext cx="794807" cy="794807"/>
            </a:xfrm>
            <a:prstGeom prst="ellipse">
              <a:avLst/>
            </a:prstGeom>
            <a:solidFill>
              <a:schemeClr val="bg1"/>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8037E60B-A81C-5163-5BD9-0ABA98C468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2075" y="3755576"/>
              <a:ext cx="457595" cy="457595"/>
            </a:xfrm>
            <a:prstGeom prst="rect">
              <a:avLst/>
            </a:prstGeom>
          </p:spPr>
        </p:pic>
      </p:grpSp>
      <p:grpSp>
        <p:nvGrpSpPr>
          <p:cNvPr id="21" name="Group 20">
            <a:extLst>
              <a:ext uri="{FF2B5EF4-FFF2-40B4-BE49-F238E27FC236}">
                <a16:creationId xmlns:a16="http://schemas.microsoft.com/office/drawing/2014/main" id="{EBE25714-B35E-5D99-DABB-8355A5781A02}"/>
              </a:ext>
            </a:extLst>
          </p:cNvPr>
          <p:cNvGrpSpPr/>
          <p:nvPr/>
        </p:nvGrpSpPr>
        <p:grpSpPr>
          <a:xfrm>
            <a:off x="1094241" y="2304132"/>
            <a:ext cx="794807" cy="794807"/>
            <a:chOff x="1094241" y="2304132"/>
            <a:chExt cx="794807" cy="794807"/>
          </a:xfrm>
        </p:grpSpPr>
        <p:sp>
          <p:nvSpPr>
            <p:cNvPr id="3" name="Oval 2">
              <a:extLst>
                <a:ext uri="{FF2B5EF4-FFF2-40B4-BE49-F238E27FC236}">
                  <a16:creationId xmlns:a16="http://schemas.microsoft.com/office/drawing/2014/main" id="{8B4592D4-031C-4E66-B995-48EF80FA251D}"/>
                </a:ext>
                <a:ext uri="{C183D7F6-B498-43B3-948B-1728B52AA6E4}">
                  <adec:decorative xmlns:adec="http://schemas.microsoft.com/office/drawing/2017/decorative" val="1"/>
                </a:ext>
              </a:extLst>
            </p:cNvPr>
            <p:cNvSpPr/>
            <p:nvPr/>
          </p:nvSpPr>
          <p:spPr bwMode="auto">
            <a:xfrm>
              <a:off x="1094241" y="2304132"/>
              <a:ext cx="794807" cy="794807"/>
            </a:xfrm>
            <a:prstGeom prst="ellipse">
              <a:avLst/>
            </a:prstGeom>
            <a:solidFill>
              <a:schemeClr val="bg1"/>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A23114D7-6EC8-CBEA-E5E7-6B5C7D3CA1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32075" y="2447782"/>
              <a:ext cx="523377" cy="523377"/>
            </a:xfrm>
            <a:prstGeom prst="rect">
              <a:avLst/>
            </a:prstGeom>
          </p:spPr>
        </p:pic>
      </p:grpSp>
      <p:grpSp>
        <p:nvGrpSpPr>
          <p:cNvPr id="25" name="Group 24">
            <a:extLst>
              <a:ext uri="{FF2B5EF4-FFF2-40B4-BE49-F238E27FC236}">
                <a16:creationId xmlns:a16="http://schemas.microsoft.com/office/drawing/2014/main" id="{53821200-0490-9283-8C26-D4162E171487}"/>
              </a:ext>
            </a:extLst>
          </p:cNvPr>
          <p:cNvGrpSpPr/>
          <p:nvPr/>
        </p:nvGrpSpPr>
        <p:grpSpPr>
          <a:xfrm>
            <a:off x="1067726" y="4872042"/>
            <a:ext cx="794807" cy="794807"/>
            <a:chOff x="1067726" y="4872042"/>
            <a:chExt cx="794807" cy="794807"/>
          </a:xfrm>
        </p:grpSpPr>
        <p:sp>
          <p:nvSpPr>
            <p:cNvPr id="10" name="Oval 9">
              <a:extLst>
                <a:ext uri="{FF2B5EF4-FFF2-40B4-BE49-F238E27FC236}">
                  <a16:creationId xmlns:a16="http://schemas.microsoft.com/office/drawing/2014/main" id="{5FDC42EC-DD3E-4153-BFC3-999D2697692A}"/>
                </a:ext>
                <a:ext uri="{C183D7F6-B498-43B3-948B-1728B52AA6E4}">
                  <adec:decorative xmlns:adec="http://schemas.microsoft.com/office/drawing/2017/decorative" val="1"/>
                </a:ext>
              </a:extLst>
            </p:cNvPr>
            <p:cNvSpPr/>
            <p:nvPr/>
          </p:nvSpPr>
          <p:spPr bwMode="auto">
            <a:xfrm>
              <a:off x="1067726" y="4872042"/>
              <a:ext cx="794807" cy="794807"/>
            </a:xfrm>
            <a:prstGeom prst="ellipse">
              <a:avLst/>
            </a:prstGeom>
            <a:solidFill>
              <a:schemeClr val="bg1"/>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D8C759B7-CBDD-9A5D-0F4B-F5D9D8873D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9063" y="4989411"/>
              <a:ext cx="576389" cy="576389"/>
            </a:xfrm>
            <a:prstGeom prst="rect">
              <a:avLst/>
            </a:prstGeom>
          </p:spPr>
        </p:pic>
      </p:grpSp>
    </p:spTree>
    <p:extLst>
      <p:ext uri="{BB962C8B-B14F-4D97-AF65-F5344CB8AC3E}">
        <p14:creationId xmlns:p14="http://schemas.microsoft.com/office/powerpoint/2010/main" val="401548245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D9F8841-BBBD-4248-A6AA-670EAC63CDC4}"/>
              </a:ext>
              <a:ext uri="{C183D7F6-B498-43B3-948B-1728B52AA6E4}">
                <adec:decorative xmlns:adec="http://schemas.microsoft.com/office/drawing/2017/decorative" val="1"/>
              </a:ext>
            </a:extLst>
          </p:cNvPr>
          <p:cNvSpPr/>
          <p:nvPr/>
        </p:nvSpPr>
        <p:spPr bwMode="auto">
          <a:xfrm>
            <a:off x="0" y="1963513"/>
            <a:ext cx="12192000" cy="29278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a:xfrm>
            <a:off x="575481" y="2965749"/>
            <a:ext cx="11018520" cy="923330"/>
          </a:xfrm>
        </p:spPr>
        <p:txBody>
          <a:bodyPr>
            <a:spAutoFit/>
          </a:bodyPr>
          <a:lstStyle/>
          <a:p>
            <a:r>
              <a:rPr lang="en-US" sz="6000">
                <a:solidFill>
                  <a:schemeClr val="bg1"/>
                </a:solidFill>
              </a:rPr>
              <a:t>Questions?</a:t>
            </a:r>
          </a:p>
        </p:txBody>
      </p:sp>
      <p:sp>
        <p:nvSpPr>
          <p:cNvPr id="9" name="Footer Placeholder 2">
            <a:extLst>
              <a:ext uri="{FF2B5EF4-FFF2-40B4-BE49-F238E27FC236}">
                <a16:creationId xmlns:a16="http://schemas.microsoft.com/office/drawing/2014/main" id="{7AC4F3CB-40F5-4D01-8BB6-1D1FE1099E94}"/>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1" name="Slide Number Placeholder 7">
            <a:extLst>
              <a:ext uri="{FF2B5EF4-FFF2-40B4-BE49-F238E27FC236}">
                <a16:creationId xmlns:a16="http://schemas.microsoft.com/office/drawing/2014/main" id="{08E0686E-B166-4606-8464-829D5D0B6AA3}"/>
              </a:ext>
            </a:extLst>
          </p:cNvPr>
          <p:cNvSpPr>
            <a:spLocks noGrp="1"/>
          </p:cNvSpPr>
          <p:nvPr>
            <p:ph type="sldNum" sz="quarter" idx="4"/>
          </p:nvPr>
        </p:nvSpPr>
        <p:spPr>
          <a:xfrm>
            <a:off x="11697272" y="6539518"/>
            <a:ext cx="404240" cy="123111"/>
          </a:xfrm>
        </p:spPr>
        <p:txBody>
          <a:bodyPr/>
          <a:lstStyle/>
          <a:p>
            <a:pPr lvl="0"/>
            <a:fld id="{8F881BB8-5469-4299-99B9-578BE3320A80}" type="slidenum">
              <a:rPr lang="en-US" noProof="0" smtClean="0"/>
              <a:pPr lvl="0"/>
              <a:t>29</a:t>
            </a:fld>
            <a:endParaRPr lang="en-US" noProof="0"/>
          </a:p>
        </p:txBody>
      </p:sp>
    </p:spTree>
    <p:custDataLst>
      <p:tags r:id="rId1"/>
    </p:custDataLst>
    <p:extLst>
      <p:ext uri="{BB962C8B-B14F-4D97-AF65-F5344CB8AC3E}">
        <p14:creationId xmlns:p14="http://schemas.microsoft.com/office/powerpoint/2010/main" val="4145703054"/>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448" y="579745"/>
            <a:ext cx="11018520" cy="553998"/>
          </a:xfrm>
        </p:spPr>
        <p:txBody>
          <a:bodyPr/>
          <a:lstStyle/>
          <a:p>
            <a:r>
              <a:rPr lang="en-US" dirty="0">
                <a:solidFill>
                  <a:schemeClr val="tx2"/>
                </a:solidFill>
                <a:latin typeface="+mj-lt"/>
              </a:rPr>
              <a:t>Introduction</a:t>
            </a:r>
          </a:p>
        </p:txBody>
      </p:sp>
      <p:graphicFrame>
        <p:nvGraphicFramePr>
          <p:cNvPr id="3" name="Diagram 2" descr="Who am I?&#10;Vasilii Perchuk"/>
          <p:cNvGraphicFramePr/>
          <p:nvPr>
            <p:extLst>
              <p:ext uri="{D42A27DB-BD31-4B8C-83A1-F6EECF244321}">
                <p14:modId xmlns:p14="http://schemas.microsoft.com/office/powerpoint/2010/main" val="2679767349"/>
              </p:ext>
            </p:extLst>
          </p:nvPr>
        </p:nvGraphicFramePr>
        <p:xfrm>
          <a:off x="269322" y="1189208"/>
          <a:ext cx="11653357" cy="4982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descr="Instructor photo placeholder">
            <a:extLst>
              <a:ext uri="{FF2B5EF4-FFF2-40B4-BE49-F238E27FC236}">
                <a16:creationId xmlns:a16="http://schemas.microsoft.com/office/drawing/2014/main" id="{42119723-DBBB-4442-8F87-80D7E1DE2114}"/>
              </a:ext>
            </a:extLst>
          </p:cNvPr>
          <p:cNvGrpSpPr/>
          <p:nvPr/>
        </p:nvGrpSpPr>
        <p:grpSpPr>
          <a:xfrm>
            <a:off x="9925516" y="1618612"/>
            <a:ext cx="1997162" cy="2108093"/>
            <a:chOff x="10123251" y="1508136"/>
            <a:chExt cx="2036949" cy="2150090"/>
          </a:xfrm>
        </p:grpSpPr>
        <p:pic>
          <p:nvPicPr>
            <p:cNvPr id="5" name="Picture 4" descr="Instructor photo">
              <a:extLst>
                <a:ext uri="{FF2B5EF4-FFF2-40B4-BE49-F238E27FC236}">
                  <a16:creationId xmlns:a16="http://schemas.microsoft.com/office/drawing/2014/main" id="{3B813A5A-E6D3-47B2-A306-CD563EDEACD1}"/>
                </a:ext>
              </a:extLst>
            </p:cNvPr>
            <p:cNvPicPr>
              <a:picLocks noChangeAspect="1"/>
            </p:cNvPicPr>
            <p:nvPr/>
          </p:nvPicPr>
          <p:blipFill>
            <a:blip r:embed="rId8"/>
            <a:stretch>
              <a:fillRect/>
            </a:stretch>
          </p:blipFill>
          <p:spPr>
            <a:xfrm>
              <a:off x="10123251" y="1621277"/>
              <a:ext cx="2036949" cy="2036949"/>
            </a:xfrm>
            <a:prstGeom prst="rect">
              <a:avLst/>
            </a:prstGeom>
          </p:spPr>
        </p:pic>
        <p:sp>
          <p:nvSpPr>
            <p:cNvPr id="6" name="TextBox 5">
              <a:extLst>
                <a:ext uri="{FF2B5EF4-FFF2-40B4-BE49-F238E27FC236}">
                  <a16:creationId xmlns:a16="http://schemas.microsoft.com/office/drawing/2014/main" id="{9FE56CE7-5865-49B4-A8E9-8F89C85E9BB4}"/>
                </a:ext>
              </a:extLst>
            </p:cNvPr>
            <p:cNvSpPr txBox="1"/>
            <p:nvPr/>
          </p:nvSpPr>
          <p:spPr>
            <a:xfrm>
              <a:off x="10171889" y="1508136"/>
              <a:ext cx="1939672" cy="738664"/>
            </a:xfrm>
            <a:prstGeom prst="rect">
              <a:avLst/>
            </a:prstGeom>
            <a:noFill/>
          </p:spPr>
          <p:txBody>
            <a:bodyPr wrap="square" lIns="179308" tIns="143446" rIns="179308" bIns="143446" rtlCol="0">
              <a:spAutoFit/>
            </a:bodyPr>
            <a:lstStyle/>
            <a:p>
              <a:pPr algn="ctr">
                <a:lnSpc>
                  <a:spcPct val="90000"/>
                </a:lnSpc>
                <a:spcAft>
                  <a:spcPts val="588"/>
                </a:spcAft>
              </a:pPr>
              <a:r>
                <a:rPr lang="en-US" sz="1569">
                  <a:gradFill>
                    <a:gsLst>
                      <a:gs pos="2917">
                        <a:schemeClr val="tx1"/>
                      </a:gs>
                      <a:gs pos="30000">
                        <a:schemeClr val="tx1"/>
                      </a:gs>
                    </a:gsLst>
                    <a:lin ang="5400000" scaled="0"/>
                  </a:gradFill>
                </a:rPr>
                <a:t>Instructor photo </a:t>
              </a:r>
              <a:br>
                <a:rPr lang="en-US" sz="1569">
                  <a:gradFill>
                    <a:gsLst>
                      <a:gs pos="2917">
                        <a:schemeClr val="tx1"/>
                      </a:gs>
                      <a:gs pos="30000">
                        <a:schemeClr val="tx1"/>
                      </a:gs>
                    </a:gsLst>
                    <a:lin ang="5400000" scaled="0"/>
                  </a:gradFill>
                </a:rPr>
              </a:br>
              <a:r>
                <a:rPr lang="en-US" sz="1569">
                  <a:gradFill>
                    <a:gsLst>
                      <a:gs pos="2917">
                        <a:schemeClr val="tx1"/>
                      </a:gs>
                      <a:gs pos="30000">
                        <a:schemeClr val="tx1"/>
                      </a:gs>
                    </a:gsLst>
                    <a:lin ang="5400000" scaled="0"/>
                  </a:gradFill>
                </a:rPr>
                <a:t>(if remote)</a:t>
              </a:r>
              <a:endParaRPr lang="en-GB" sz="1569"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78166294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descr="Who am I?&#10;Vasilii Perchuk"/>
          <p:cNvGraphicFramePr/>
          <p:nvPr/>
        </p:nvGraphicFramePr>
        <p:xfrm>
          <a:off x="269322" y="1288961"/>
          <a:ext cx="11653357" cy="4982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5CF7C0A7-BF57-552A-A01E-6E6C6DD1206F}"/>
              </a:ext>
            </a:extLst>
          </p:cNvPr>
          <p:cNvSpPr txBox="1">
            <a:spLocks/>
          </p:cNvSpPr>
          <p:nvPr/>
        </p:nvSpPr>
        <p:spPr>
          <a:xfrm>
            <a:off x="575481" y="599436"/>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dirty="0">
                <a:solidFill>
                  <a:schemeClr val="tx2"/>
                </a:solidFill>
                <a:latin typeface="+mj-lt"/>
              </a:rPr>
              <a:t>Logistics</a:t>
            </a:r>
          </a:p>
        </p:txBody>
      </p:sp>
    </p:spTree>
    <p:extLst>
      <p:ext uri="{BB962C8B-B14F-4D97-AF65-F5344CB8AC3E}">
        <p14:creationId xmlns:p14="http://schemas.microsoft.com/office/powerpoint/2010/main" val="292015959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Table 3">
            <a:extLst>
              <a:ext uri="{FF2B5EF4-FFF2-40B4-BE49-F238E27FC236}">
                <a16:creationId xmlns:a16="http://schemas.microsoft.com/office/drawing/2014/main" id="{A876FFF7-C14C-4854-8E53-73DE49A05632}"/>
              </a:ext>
            </a:extLst>
          </p:cNvPr>
          <p:cNvGraphicFramePr>
            <a:graphicFrameLocks noGrp="1"/>
          </p:cNvGraphicFramePr>
          <p:nvPr>
            <p:extLst>
              <p:ext uri="{D42A27DB-BD31-4B8C-83A1-F6EECF244321}">
                <p14:modId xmlns:p14="http://schemas.microsoft.com/office/powerpoint/2010/main" val="2317277398"/>
              </p:ext>
            </p:extLst>
          </p:nvPr>
        </p:nvGraphicFramePr>
        <p:xfrm>
          <a:off x="575481" y="1815577"/>
          <a:ext cx="5669280" cy="4453460"/>
        </p:xfrm>
        <a:graphic>
          <a:graphicData uri="http://schemas.openxmlformats.org/drawingml/2006/table">
            <a:tbl>
              <a:tblPr firstRow="1" bandRow="1">
                <a:tableStyleId>{5C22544A-7EE6-4342-B048-85BDC9FD1C3A}</a:tableStyleId>
              </a:tblPr>
              <a:tblGrid>
                <a:gridCol w="822960">
                  <a:extLst>
                    <a:ext uri="{9D8B030D-6E8A-4147-A177-3AD203B41FA5}">
                      <a16:colId xmlns:a16="http://schemas.microsoft.com/office/drawing/2014/main" val="2245818860"/>
                    </a:ext>
                  </a:extLst>
                </a:gridCol>
                <a:gridCol w="4846320">
                  <a:extLst>
                    <a:ext uri="{9D8B030D-6E8A-4147-A177-3AD203B41FA5}">
                      <a16:colId xmlns:a16="http://schemas.microsoft.com/office/drawing/2014/main" val="3975527072"/>
                    </a:ext>
                  </a:extLst>
                </a:gridCol>
              </a:tblGrid>
              <a:tr h="1113365">
                <a:tc>
                  <a:txBody>
                    <a:bodyPr/>
                    <a:lstStyle/>
                    <a:p>
                      <a:endParaRPr lang="en-US"/>
                    </a:p>
                  </a:txBody>
                  <a:tcPr marT="91440" marB="91440" anchor="ctr">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Dataverse for Teams Overview</a:t>
                      </a:r>
                    </a:p>
                  </a:txBody>
                  <a:tcPr marL="182880" marT="91440" marB="91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76677287"/>
                  </a:ext>
                </a:extLst>
              </a:tr>
              <a:tr h="1113365">
                <a:tc>
                  <a:txBody>
                    <a:bodyPr/>
                    <a:lstStyle/>
                    <a:p>
                      <a:endParaRPr lang="en-US"/>
                    </a:p>
                  </a:txBody>
                  <a:tcPr marT="91440" marB="91440" anchor="ctr">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Working with tables</a:t>
                      </a:r>
                    </a:p>
                  </a:txBody>
                  <a:tcPr marL="182880" marT="91440" marB="91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216497433"/>
                  </a:ext>
                </a:extLst>
              </a:tr>
              <a:tr h="1113365">
                <a:tc>
                  <a:txBody>
                    <a:bodyPr/>
                    <a:lstStyle/>
                    <a:p>
                      <a:endParaRPr lang="en-US"/>
                    </a:p>
                  </a:txBody>
                  <a:tcPr marT="91440" marB="91440" anchor="ctr">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Dataverse for Teams and Power Apps</a:t>
                      </a:r>
                    </a:p>
                  </a:txBody>
                  <a:tcPr marL="182880" marT="91440" marB="91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88902310"/>
                  </a:ext>
                </a:extLst>
              </a:tr>
              <a:tr h="1113365">
                <a:tc>
                  <a:txBody>
                    <a:bodyPr/>
                    <a:lstStyle/>
                    <a:p>
                      <a:endParaRPr lang="en-US"/>
                    </a:p>
                  </a:txBody>
                  <a:tcPr marT="91440" marB="91440" anchor="ctr">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Dataverse for Teams and Power Automate</a:t>
                      </a:r>
                    </a:p>
                  </a:txBody>
                  <a:tcPr marL="182880" marT="91440" marB="91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01743516"/>
                  </a:ext>
                </a:extLst>
              </a:tr>
            </a:tbl>
          </a:graphicData>
        </a:graphic>
      </p:graphicFrame>
      <p:cxnSp>
        <p:nvCxnSpPr>
          <p:cNvPr id="122" name="Straight Connector 121">
            <a:extLst>
              <a:ext uri="{FF2B5EF4-FFF2-40B4-BE49-F238E27FC236}">
                <a16:creationId xmlns:a16="http://schemas.microsoft.com/office/drawing/2014/main" id="{9E81B769-866F-46F2-A155-83EED7C480D9}"/>
              </a:ext>
              <a:ext uri="{C183D7F6-B498-43B3-948B-1728B52AA6E4}">
                <adec:decorative xmlns:adec="http://schemas.microsoft.com/office/drawing/2017/decorative" val="1"/>
              </a:ext>
            </a:extLst>
          </p:cNvPr>
          <p:cNvCxnSpPr>
            <a:cxnSpLocks/>
          </p:cNvCxnSpPr>
          <p:nvPr/>
        </p:nvCxnSpPr>
        <p:spPr>
          <a:xfrm>
            <a:off x="5771254" y="2924197"/>
            <a:ext cx="497091"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CAEE90B4-8034-4523-9126-9FBA4E3DD8CE}"/>
              </a:ext>
              <a:ext uri="{C183D7F6-B498-43B3-948B-1728B52AA6E4}">
                <adec:decorative xmlns:adec="http://schemas.microsoft.com/office/drawing/2017/decorative" val="1"/>
              </a:ext>
            </a:extLst>
          </p:cNvPr>
          <p:cNvCxnSpPr>
            <a:cxnSpLocks/>
          </p:cNvCxnSpPr>
          <p:nvPr/>
        </p:nvCxnSpPr>
        <p:spPr>
          <a:xfrm>
            <a:off x="5771254" y="4036906"/>
            <a:ext cx="497091"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486705D-0AB2-4E11-B0C4-43077B6D6E6C}"/>
              </a:ext>
              <a:ext uri="{C183D7F6-B498-43B3-948B-1728B52AA6E4}">
                <adec:decorative xmlns:adec="http://schemas.microsoft.com/office/drawing/2017/decorative" val="1"/>
              </a:ext>
            </a:extLst>
          </p:cNvPr>
          <p:cNvCxnSpPr>
            <a:cxnSpLocks/>
          </p:cNvCxnSpPr>
          <p:nvPr/>
        </p:nvCxnSpPr>
        <p:spPr>
          <a:xfrm>
            <a:off x="5771254" y="5149615"/>
            <a:ext cx="497091"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0" name="Footer Placeholder 2">
            <a:extLst>
              <a:ext uri="{FF2B5EF4-FFF2-40B4-BE49-F238E27FC236}">
                <a16:creationId xmlns:a16="http://schemas.microsoft.com/office/drawing/2014/main" id="{FA16A841-10E2-4DD9-93A5-F4C2212409C2}"/>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pic>
        <p:nvPicPr>
          <p:cNvPr id="191" name="Picture 190" descr="Two young employees sitting in a coffee table working on a laptop">
            <a:extLst>
              <a:ext uri="{FF2B5EF4-FFF2-40B4-BE49-F238E27FC236}">
                <a16:creationId xmlns:a16="http://schemas.microsoft.com/office/drawing/2014/main" id="{18EAC8C2-BE84-4584-AF9B-4C62BD7EF1DD}"/>
              </a:ext>
            </a:extLst>
          </p:cNvPr>
          <p:cNvPicPr>
            <a:picLocks noChangeAspect="1"/>
          </p:cNvPicPr>
          <p:nvPr/>
        </p:nvPicPr>
        <p:blipFill rotWithShape="1">
          <a:blip r:embed="rId4">
            <a:extLst>
              <a:ext uri="{28A0092B-C50C-407E-A947-70E740481C1C}">
                <a14:useLocalDpi xmlns:a14="http://schemas.microsoft.com/office/drawing/2010/main" val="0"/>
              </a:ext>
            </a:extLst>
          </a:blip>
          <a:srcRect l="10446" t="3964" r="38914" b="906"/>
          <a:stretch/>
        </p:blipFill>
        <p:spPr>
          <a:xfrm>
            <a:off x="6715115" y="0"/>
            <a:ext cx="5476886" cy="6858000"/>
          </a:xfrm>
          <a:custGeom>
            <a:avLst/>
            <a:gdLst>
              <a:gd name="connsiteX0" fmla="*/ 0 w 2743198"/>
              <a:gd name="connsiteY0" fmla="*/ 0 h 4663440"/>
              <a:gd name="connsiteX1" fmla="*/ 2743198 w 2743198"/>
              <a:gd name="connsiteY1" fmla="*/ 0 h 4663440"/>
              <a:gd name="connsiteX2" fmla="*/ 2743198 w 2743198"/>
              <a:gd name="connsiteY2" fmla="*/ 4663440 h 4663440"/>
              <a:gd name="connsiteX3" fmla="*/ 0 w 2743198"/>
              <a:gd name="connsiteY3" fmla="*/ 4663440 h 4663440"/>
            </a:gdLst>
            <a:ahLst/>
            <a:cxnLst>
              <a:cxn ang="0">
                <a:pos x="connsiteX0" y="connsiteY0"/>
              </a:cxn>
              <a:cxn ang="0">
                <a:pos x="connsiteX1" y="connsiteY1"/>
              </a:cxn>
              <a:cxn ang="0">
                <a:pos x="connsiteX2" y="connsiteY2"/>
              </a:cxn>
              <a:cxn ang="0">
                <a:pos x="connsiteX3" y="connsiteY3"/>
              </a:cxn>
            </a:cxnLst>
            <a:rect l="l" t="t" r="r" b="b"/>
            <a:pathLst>
              <a:path w="2743198" h="4663440">
                <a:moveTo>
                  <a:pt x="0" y="0"/>
                </a:moveTo>
                <a:lnTo>
                  <a:pt x="2743198" y="0"/>
                </a:lnTo>
                <a:lnTo>
                  <a:pt x="2743198" y="4663440"/>
                </a:lnTo>
                <a:lnTo>
                  <a:pt x="0" y="4663440"/>
                </a:lnTo>
                <a:close/>
              </a:path>
            </a:pathLst>
          </a:custGeom>
        </p:spPr>
      </p:pic>
      <p:sp>
        <p:nvSpPr>
          <p:cNvPr id="193" name="Slide Number Placeholder 5">
            <a:extLst>
              <a:ext uri="{FF2B5EF4-FFF2-40B4-BE49-F238E27FC236}">
                <a16:creationId xmlns:a16="http://schemas.microsoft.com/office/drawing/2014/main" id="{14DC8E91-F999-4A75-9988-4FCDE4D6B72A}"/>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chemeClr val="bg1"/>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C1B031EC-C174-CEAC-1443-CC9156F36D65}"/>
              </a:ext>
            </a:extLst>
          </p:cNvPr>
          <p:cNvGrpSpPr/>
          <p:nvPr/>
        </p:nvGrpSpPr>
        <p:grpSpPr>
          <a:xfrm>
            <a:off x="722184" y="2117952"/>
            <a:ext cx="522238" cy="522238"/>
            <a:chOff x="722184" y="2156528"/>
            <a:chExt cx="522238" cy="522238"/>
          </a:xfrm>
        </p:grpSpPr>
        <p:sp>
          <p:nvSpPr>
            <p:cNvPr id="94" name="Oval 93">
              <a:extLst>
                <a:ext uri="{FF2B5EF4-FFF2-40B4-BE49-F238E27FC236}">
                  <a16:creationId xmlns:a16="http://schemas.microsoft.com/office/drawing/2014/main" id="{CD7A53B6-5FA0-4045-B32D-9F871C13A845}"/>
                </a:ext>
                <a:ext uri="{C183D7F6-B498-43B3-948B-1728B52AA6E4}">
                  <adec:decorative xmlns:adec="http://schemas.microsoft.com/office/drawing/2017/decorative" val="1"/>
                </a:ext>
              </a:extLst>
            </p:cNvPr>
            <p:cNvSpPr>
              <a:spLocks/>
            </p:cNvSpPr>
            <p:nvPr/>
          </p:nvSpPr>
          <p:spPr bwMode="auto">
            <a:xfrm>
              <a:off x="722184" y="2156528"/>
              <a:ext cx="522238" cy="52223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 name="Graphic 1">
              <a:extLst>
                <a:ext uri="{FF2B5EF4-FFF2-40B4-BE49-F238E27FC236}">
                  <a16:creationId xmlns:a16="http://schemas.microsoft.com/office/drawing/2014/main" id="{6C3F3695-271A-E7DE-5209-1E14E768F3C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3480" y="2248273"/>
              <a:ext cx="350301" cy="324353"/>
            </a:xfrm>
            <a:prstGeom prst="rect">
              <a:avLst/>
            </a:prstGeom>
          </p:spPr>
        </p:pic>
      </p:grpSp>
      <p:grpSp>
        <p:nvGrpSpPr>
          <p:cNvPr id="8" name="Group 7">
            <a:extLst>
              <a:ext uri="{FF2B5EF4-FFF2-40B4-BE49-F238E27FC236}">
                <a16:creationId xmlns:a16="http://schemas.microsoft.com/office/drawing/2014/main" id="{9DF89D24-E471-46F5-E3B3-8C657CF754B1}"/>
              </a:ext>
            </a:extLst>
          </p:cNvPr>
          <p:cNvGrpSpPr/>
          <p:nvPr/>
        </p:nvGrpSpPr>
        <p:grpSpPr>
          <a:xfrm>
            <a:off x="722184" y="3230510"/>
            <a:ext cx="522238" cy="522238"/>
            <a:chOff x="722184" y="3269085"/>
            <a:chExt cx="522238" cy="522238"/>
          </a:xfrm>
        </p:grpSpPr>
        <p:sp>
          <p:nvSpPr>
            <p:cNvPr id="138" name="Oval 137">
              <a:extLst>
                <a:ext uri="{FF2B5EF4-FFF2-40B4-BE49-F238E27FC236}">
                  <a16:creationId xmlns:a16="http://schemas.microsoft.com/office/drawing/2014/main" id="{8F971932-7F73-4F96-B3C4-19A50A182FF2}"/>
                </a:ext>
                <a:ext uri="{C183D7F6-B498-43B3-948B-1728B52AA6E4}">
                  <adec:decorative xmlns:adec="http://schemas.microsoft.com/office/drawing/2017/decorative" val="1"/>
                </a:ext>
              </a:extLst>
            </p:cNvPr>
            <p:cNvSpPr>
              <a:spLocks/>
            </p:cNvSpPr>
            <p:nvPr/>
          </p:nvSpPr>
          <p:spPr bwMode="auto">
            <a:xfrm>
              <a:off x="722184" y="3269085"/>
              <a:ext cx="522238" cy="52223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pic>
          <p:nvPicPr>
            <p:cNvPr id="6" name="Graphic 5" descr="Table with solid fill">
              <a:extLst>
                <a:ext uri="{FF2B5EF4-FFF2-40B4-BE49-F238E27FC236}">
                  <a16:creationId xmlns:a16="http://schemas.microsoft.com/office/drawing/2014/main" id="{75D3536F-7B14-742A-2CA4-7B10C59480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104" y="3399986"/>
              <a:ext cx="240882" cy="240882"/>
            </a:xfrm>
            <a:prstGeom prst="rect">
              <a:avLst/>
            </a:prstGeom>
          </p:spPr>
        </p:pic>
        <p:pic>
          <p:nvPicPr>
            <p:cNvPr id="7" name="Graphic 6" descr="Table with solid fill">
              <a:extLst>
                <a:ext uri="{FF2B5EF4-FFF2-40B4-BE49-F238E27FC236}">
                  <a16:creationId xmlns:a16="http://schemas.microsoft.com/office/drawing/2014/main" id="{627C94A7-1807-0DDF-4498-62892FDA76A7}"/>
                </a:ext>
              </a:extLst>
            </p:cNvPr>
            <p:cNvPicPr>
              <a:picLocks noChangeAspect="1"/>
            </p:cNvPicPr>
            <p:nvPr/>
          </p:nvPicPr>
          <p:blipFill>
            <a:blip r:embed="rId8">
              <a:alphaModFix/>
              <a:extLst>
                <a:ext uri="{96DAC541-7B7A-43D3-8B79-37D633B846F1}">
                  <asvg:svgBlip xmlns:asvg="http://schemas.microsoft.com/office/drawing/2016/SVG/main" r:embed="rId9"/>
                </a:ext>
              </a:extLst>
            </a:blip>
            <a:stretch>
              <a:fillRect/>
            </a:stretch>
          </p:blipFill>
          <p:spPr>
            <a:xfrm>
              <a:off x="895109" y="3441468"/>
              <a:ext cx="240882" cy="250620"/>
            </a:xfrm>
            <a:prstGeom prst="rect">
              <a:avLst/>
            </a:prstGeom>
          </p:spPr>
        </p:pic>
      </p:grpSp>
      <p:grpSp>
        <p:nvGrpSpPr>
          <p:cNvPr id="10" name="Group 9">
            <a:extLst>
              <a:ext uri="{FF2B5EF4-FFF2-40B4-BE49-F238E27FC236}">
                <a16:creationId xmlns:a16="http://schemas.microsoft.com/office/drawing/2014/main" id="{46876E36-3813-A77D-55FE-4B259924D756}"/>
              </a:ext>
            </a:extLst>
          </p:cNvPr>
          <p:cNvGrpSpPr/>
          <p:nvPr/>
        </p:nvGrpSpPr>
        <p:grpSpPr>
          <a:xfrm>
            <a:off x="722184" y="4343068"/>
            <a:ext cx="522238" cy="522238"/>
            <a:chOff x="722184" y="4381642"/>
            <a:chExt cx="522238" cy="522238"/>
          </a:xfrm>
        </p:grpSpPr>
        <p:sp>
          <p:nvSpPr>
            <p:cNvPr id="163" name="Oval 162">
              <a:extLst>
                <a:ext uri="{FF2B5EF4-FFF2-40B4-BE49-F238E27FC236}">
                  <a16:creationId xmlns:a16="http://schemas.microsoft.com/office/drawing/2014/main" id="{4D5FA340-1EA0-4179-8EAA-75FF6BAD6C74}"/>
                </a:ext>
                <a:ext uri="{C183D7F6-B498-43B3-948B-1728B52AA6E4}">
                  <adec:decorative xmlns:adec="http://schemas.microsoft.com/office/drawing/2017/decorative" val="1"/>
                </a:ext>
              </a:extLst>
            </p:cNvPr>
            <p:cNvSpPr>
              <a:spLocks/>
            </p:cNvSpPr>
            <p:nvPr/>
          </p:nvSpPr>
          <p:spPr bwMode="auto">
            <a:xfrm>
              <a:off x="722184" y="4381642"/>
              <a:ext cx="522238" cy="52223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92940A09-890E-82B9-0FF7-E74B2EE42D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5948" y="4483378"/>
              <a:ext cx="329930" cy="3299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4A34AC26-A9C2-EA7A-1B8C-121FE8E23A20}"/>
              </a:ext>
            </a:extLst>
          </p:cNvPr>
          <p:cNvGrpSpPr/>
          <p:nvPr/>
        </p:nvGrpSpPr>
        <p:grpSpPr>
          <a:xfrm>
            <a:off x="722184" y="5455626"/>
            <a:ext cx="522238" cy="522238"/>
            <a:chOff x="722184" y="5494200"/>
            <a:chExt cx="522238" cy="522238"/>
          </a:xfrm>
        </p:grpSpPr>
        <p:sp>
          <p:nvSpPr>
            <p:cNvPr id="180" name="Oval 179">
              <a:extLst>
                <a:ext uri="{FF2B5EF4-FFF2-40B4-BE49-F238E27FC236}">
                  <a16:creationId xmlns:a16="http://schemas.microsoft.com/office/drawing/2014/main" id="{66E40807-C98E-4B2E-82E3-AB324CC7CA7F}"/>
                </a:ext>
                <a:ext uri="{C183D7F6-B498-43B3-948B-1728B52AA6E4}">
                  <adec:decorative xmlns:adec="http://schemas.microsoft.com/office/drawing/2017/decorative" val="1"/>
                </a:ext>
              </a:extLst>
            </p:cNvPr>
            <p:cNvSpPr>
              <a:spLocks/>
            </p:cNvSpPr>
            <p:nvPr/>
          </p:nvSpPr>
          <p:spPr bwMode="auto">
            <a:xfrm>
              <a:off x="722184" y="5494200"/>
              <a:ext cx="522238" cy="52223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1" name="Picture 2">
              <a:extLst>
                <a:ext uri="{FF2B5EF4-FFF2-40B4-BE49-F238E27FC236}">
                  <a16:creationId xmlns:a16="http://schemas.microsoft.com/office/drawing/2014/main" id="{0D75AAC6-FB85-50C0-9585-31FB2586E18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6792" y="5599576"/>
              <a:ext cx="311487" cy="3114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itle 1">
            <a:extLst>
              <a:ext uri="{FF2B5EF4-FFF2-40B4-BE49-F238E27FC236}">
                <a16:creationId xmlns:a16="http://schemas.microsoft.com/office/drawing/2014/main" id="{A9A171D1-FE0D-F592-7DFA-B0B96EC5F266}"/>
              </a:ext>
            </a:extLst>
          </p:cNvPr>
          <p:cNvSpPr txBox="1">
            <a:spLocks/>
          </p:cNvSpPr>
          <p:nvPr/>
        </p:nvSpPr>
        <p:spPr>
          <a:xfrm>
            <a:off x="588263" y="457200"/>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GB" dirty="0">
                <a:solidFill>
                  <a:schemeClr val="accent2"/>
                </a:solidFill>
                <a:cs typeface="Segoe UI"/>
              </a:rPr>
              <a:t>Agenda – Day 1</a:t>
            </a:r>
          </a:p>
        </p:txBody>
      </p:sp>
    </p:spTree>
    <p:custDataLst>
      <p:tags r:id="rId1"/>
    </p:custDataLst>
    <p:extLst>
      <p:ext uri="{BB962C8B-B14F-4D97-AF65-F5344CB8AC3E}">
        <p14:creationId xmlns:p14="http://schemas.microsoft.com/office/powerpoint/2010/main" val="3382956385"/>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 name="Table 3">
            <a:extLst>
              <a:ext uri="{FF2B5EF4-FFF2-40B4-BE49-F238E27FC236}">
                <a16:creationId xmlns:a16="http://schemas.microsoft.com/office/drawing/2014/main" id="{45AD0972-9AFC-406A-BE0A-DFF9FDD00D65}"/>
              </a:ext>
            </a:extLst>
          </p:cNvPr>
          <p:cNvGraphicFramePr>
            <a:graphicFrameLocks noGrp="1"/>
          </p:cNvGraphicFramePr>
          <p:nvPr>
            <p:extLst>
              <p:ext uri="{D42A27DB-BD31-4B8C-83A1-F6EECF244321}">
                <p14:modId xmlns:p14="http://schemas.microsoft.com/office/powerpoint/2010/main" val="3421506445"/>
              </p:ext>
            </p:extLst>
          </p:nvPr>
        </p:nvGraphicFramePr>
        <p:xfrm>
          <a:off x="575481" y="1815577"/>
          <a:ext cx="5669280" cy="4453461"/>
        </p:xfrm>
        <a:graphic>
          <a:graphicData uri="http://schemas.openxmlformats.org/drawingml/2006/table">
            <a:tbl>
              <a:tblPr firstRow="1" bandRow="1">
                <a:tableStyleId>{5C22544A-7EE6-4342-B048-85BDC9FD1C3A}</a:tableStyleId>
              </a:tblPr>
              <a:tblGrid>
                <a:gridCol w="822960">
                  <a:extLst>
                    <a:ext uri="{9D8B030D-6E8A-4147-A177-3AD203B41FA5}">
                      <a16:colId xmlns:a16="http://schemas.microsoft.com/office/drawing/2014/main" val="2245818860"/>
                    </a:ext>
                  </a:extLst>
                </a:gridCol>
                <a:gridCol w="4846320">
                  <a:extLst>
                    <a:ext uri="{9D8B030D-6E8A-4147-A177-3AD203B41FA5}">
                      <a16:colId xmlns:a16="http://schemas.microsoft.com/office/drawing/2014/main" val="3975527072"/>
                    </a:ext>
                  </a:extLst>
                </a:gridCol>
              </a:tblGrid>
              <a:tr h="1484487">
                <a:tc>
                  <a:txBody>
                    <a:bodyPr/>
                    <a:lstStyle/>
                    <a:p>
                      <a:endParaRPr lang="en-US"/>
                    </a:p>
                  </a:txBody>
                  <a:tcPr marT="91440" marB="91440" anchor="ctr">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Dataverse for Teams and </a:t>
                      </a:r>
                      <a:br>
                        <a:rPr kumimoji="0" lang="da-DK"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br>
                      <a:r>
                        <a:rPr kumimoji="0" lang="da-DK"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Power Virtual Agents</a:t>
                      </a:r>
                    </a:p>
                  </a:txBody>
                  <a:tcPr marL="182880" marT="91440" marB="91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76677287"/>
                  </a:ext>
                </a:extLst>
              </a:tr>
              <a:tr h="1484487">
                <a:tc>
                  <a:txBody>
                    <a:bodyPr/>
                    <a:lstStyle/>
                    <a:p>
                      <a:endParaRPr lang="en-US"/>
                    </a:p>
                  </a:txBody>
                  <a:tcPr marT="91440" marB="91440" anchor="ctr">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Dataverse for Teams and Power BI</a:t>
                      </a:r>
                    </a:p>
                  </a:txBody>
                  <a:tcPr marL="182880" marT="91440" marB="91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216497433"/>
                  </a:ext>
                </a:extLst>
              </a:tr>
              <a:tr h="1484487">
                <a:tc>
                  <a:txBody>
                    <a:bodyPr/>
                    <a:lstStyle/>
                    <a:p>
                      <a:endParaRPr lang="en-US"/>
                    </a:p>
                  </a:txBody>
                  <a:tcPr marT="91440" marB="91440" anchor="ctr">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Dataverse for Teams administration</a:t>
                      </a:r>
                    </a:p>
                  </a:txBody>
                  <a:tcPr marL="182880" marT="91440" marB="91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488902310"/>
                  </a:ext>
                </a:extLst>
              </a:tr>
            </a:tbl>
          </a:graphicData>
        </a:graphic>
      </p:graphicFrame>
      <p:cxnSp>
        <p:nvCxnSpPr>
          <p:cNvPr id="167" name="Straight Connector 166">
            <a:extLst>
              <a:ext uri="{FF2B5EF4-FFF2-40B4-BE49-F238E27FC236}">
                <a16:creationId xmlns:a16="http://schemas.microsoft.com/office/drawing/2014/main" id="{7B195598-F76A-4EA1-BF44-B801A69B2AEB}"/>
              </a:ext>
              <a:ext uri="{C183D7F6-B498-43B3-948B-1728B52AA6E4}">
                <adec:decorative xmlns:adec="http://schemas.microsoft.com/office/drawing/2017/decorative" val="1"/>
              </a:ext>
            </a:extLst>
          </p:cNvPr>
          <p:cNvCxnSpPr>
            <a:cxnSpLocks/>
          </p:cNvCxnSpPr>
          <p:nvPr/>
        </p:nvCxnSpPr>
        <p:spPr>
          <a:xfrm>
            <a:off x="5771254" y="3296095"/>
            <a:ext cx="497091"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E0224169-9119-47EF-96EE-DDA203D7C417}"/>
              </a:ext>
              <a:ext uri="{C183D7F6-B498-43B3-948B-1728B52AA6E4}">
                <adec:decorative xmlns:adec="http://schemas.microsoft.com/office/drawing/2017/decorative" val="1"/>
              </a:ext>
            </a:extLst>
          </p:cNvPr>
          <p:cNvCxnSpPr>
            <a:cxnSpLocks/>
          </p:cNvCxnSpPr>
          <p:nvPr/>
        </p:nvCxnSpPr>
        <p:spPr>
          <a:xfrm>
            <a:off x="5771254" y="4787423"/>
            <a:ext cx="497091"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3" name="Footer Placeholder 4">
            <a:extLst>
              <a:ext uri="{FF2B5EF4-FFF2-40B4-BE49-F238E27FC236}">
                <a16:creationId xmlns:a16="http://schemas.microsoft.com/office/drawing/2014/main" id="{10E54606-57C2-4DE8-9859-0E9A1418A590}"/>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pic>
        <p:nvPicPr>
          <p:cNvPr id="214" name="Picture 213" descr="Two young employees sitting in a coffee table working on a laptop">
            <a:extLst>
              <a:ext uri="{FF2B5EF4-FFF2-40B4-BE49-F238E27FC236}">
                <a16:creationId xmlns:a16="http://schemas.microsoft.com/office/drawing/2014/main" id="{862DE29E-5032-41FF-9267-7440425DBBCA}"/>
              </a:ext>
            </a:extLst>
          </p:cNvPr>
          <p:cNvPicPr>
            <a:picLocks noChangeAspect="1"/>
          </p:cNvPicPr>
          <p:nvPr/>
        </p:nvPicPr>
        <p:blipFill rotWithShape="1">
          <a:blip r:embed="rId4">
            <a:extLst>
              <a:ext uri="{28A0092B-C50C-407E-A947-70E740481C1C}">
                <a14:useLocalDpi xmlns:a14="http://schemas.microsoft.com/office/drawing/2010/main" val="0"/>
              </a:ext>
            </a:extLst>
          </a:blip>
          <a:srcRect l="10446" t="3964" r="38914" b="906"/>
          <a:stretch/>
        </p:blipFill>
        <p:spPr>
          <a:xfrm>
            <a:off x="6715115" y="0"/>
            <a:ext cx="5476886" cy="6858000"/>
          </a:xfrm>
          <a:custGeom>
            <a:avLst/>
            <a:gdLst>
              <a:gd name="connsiteX0" fmla="*/ 0 w 2743198"/>
              <a:gd name="connsiteY0" fmla="*/ 0 h 4663440"/>
              <a:gd name="connsiteX1" fmla="*/ 2743198 w 2743198"/>
              <a:gd name="connsiteY1" fmla="*/ 0 h 4663440"/>
              <a:gd name="connsiteX2" fmla="*/ 2743198 w 2743198"/>
              <a:gd name="connsiteY2" fmla="*/ 4663440 h 4663440"/>
              <a:gd name="connsiteX3" fmla="*/ 0 w 2743198"/>
              <a:gd name="connsiteY3" fmla="*/ 4663440 h 4663440"/>
            </a:gdLst>
            <a:ahLst/>
            <a:cxnLst>
              <a:cxn ang="0">
                <a:pos x="connsiteX0" y="connsiteY0"/>
              </a:cxn>
              <a:cxn ang="0">
                <a:pos x="connsiteX1" y="connsiteY1"/>
              </a:cxn>
              <a:cxn ang="0">
                <a:pos x="connsiteX2" y="connsiteY2"/>
              </a:cxn>
              <a:cxn ang="0">
                <a:pos x="connsiteX3" y="connsiteY3"/>
              </a:cxn>
            </a:cxnLst>
            <a:rect l="l" t="t" r="r" b="b"/>
            <a:pathLst>
              <a:path w="2743198" h="4663440">
                <a:moveTo>
                  <a:pt x="0" y="0"/>
                </a:moveTo>
                <a:lnTo>
                  <a:pt x="2743198" y="0"/>
                </a:lnTo>
                <a:lnTo>
                  <a:pt x="2743198" y="4663440"/>
                </a:lnTo>
                <a:lnTo>
                  <a:pt x="0" y="4663440"/>
                </a:lnTo>
                <a:close/>
              </a:path>
            </a:pathLst>
          </a:custGeom>
        </p:spPr>
      </p:pic>
      <p:sp>
        <p:nvSpPr>
          <p:cNvPr id="216" name="Slide Number Placeholder 5">
            <a:extLst>
              <a:ext uri="{FF2B5EF4-FFF2-40B4-BE49-F238E27FC236}">
                <a16:creationId xmlns:a16="http://schemas.microsoft.com/office/drawing/2014/main" id="{063ECB81-19EB-41B2-B6F9-134822DB431D}"/>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chemeClr val="bg1"/>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F9E44DF7-023D-D1B2-E5F8-5782791A9198}"/>
              </a:ext>
            </a:extLst>
          </p:cNvPr>
          <p:cNvGrpSpPr/>
          <p:nvPr/>
        </p:nvGrpSpPr>
        <p:grpSpPr>
          <a:xfrm>
            <a:off x="722184" y="2307171"/>
            <a:ext cx="522238" cy="522238"/>
            <a:chOff x="722184" y="2307171"/>
            <a:chExt cx="522238" cy="522238"/>
          </a:xfrm>
        </p:grpSpPr>
        <p:sp>
          <p:nvSpPr>
            <p:cNvPr id="142" name="Oval 141">
              <a:extLst>
                <a:ext uri="{FF2B5EF4-FFF2-40B4-BE49-F238E27FC236}">
                  <a16:creationId xmlns:a16="http://schemas.microsoft.com/office/drawing/2014/main" id="{6C5EA0E7-F61F-4807-8925-4019D8289A87}"/>
                </a:ext>
                <a:ext uri="{C183D7F6-B498-43B3-948B-1728B52AA6E4}">
                  <adec:decorative xmlns:adec="http://schemas.microsoft.com/office/drawing/2017/decorative" val="1"/>
                </a:ext>
              </a:extLst>
            </p:cNvPr>
            <p:cNvSpPr>
              <a:spLocks/>
            </p:cNvSpPr>
            <p:nvPr/>
          </p:nvSpPr>
          <p:spPr bwMode="auto">
            <a:xfrm>
              <a:off x="722184" y="2307171"/>
              <a:ext cx="522238" cy="52223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 name="Picture 2">
              <a:extLst>
                <a:ext uri="{FF2B5EF4-FFF2-40B4-BE49-F238E27FC236}">
                  <a16:creationId xmlns:a16="http://schemas.microsoft.com/office/drawing/2014/main" id="{5A58966F-7932-63A1-FAB3-79B09BE3D500}"/>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767" y="2435628"/>
              <a:ext cx="304135" cy="3041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4813884E-D7E7-CC6F-06B8-9B1761227998}"/>
              </a:ext>
            </a:extLst>
          </p:cNvPr>
          <p:cNvGrpSpPr/>
          <p:nvPr/>
        </p:nvGrpSpPr>
        <p:grpSpPr>
          <a:xfrm>
            <a:off x="722184" y="3802549"/>
            <a:ext cx="522238" cy="522238"/>
            <a:chOff x="722184" y="3802549"/>
            <a:chExt cx="522238" cy="522238"/>
          </a:xfrm>
        </p:grpSpPr>
        <p:sp>
          <p:nvSpPr>
            <p:cNvPr id="179" name="Oval 178">
              <a:extLst>
                <a:ext uri="{FF2B5EF4-FFF2-40B4-BE49-F238E27FC236}">
                  <a16:creationId xmlns:a16="http://schemas.microsoft.com/office/drawing/2014/main" id="{411DDA84-71CD-44BA-9140-44D1A91A6550}"/>
                </a:ext>
                <a:ext uri="{C183D7F6-B498-43B3-948B-1728B52AA6E4}">
                  <adec:decorative xmlns:adec="http://schemas.microsoft.com/office/drawing/2017/decorative" val="1"/>
                </a:ext>
              </a:extLst>
            </p:cNvPr>
            <p:cNvSpPr>
              <a:spLocks/>
            </p:cNvSpPr>
            <p:nvPr/>
          </p:nvSpPr>
          <p:spPr bwMode="auto">
            <a:xfrm>
              <a:off x="722184" y="3802549"/>
              <a:ext cx="522238" cy="52223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pic>
          <p:nvPicPr>
            <p:cNvPr id="6" name="Picture 2">
              <a:extLst>
                <a:ext uri="{FF2B5EF4-FFF2-40B4-BE49-F238E27FC236}">
                  <a16:creationId xmlns:a16="http://schemas.microsoft.com/office/drawing/2014/main" id="{B60B0538-477C-B3F9-26C9-DA12CAE3F6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767" y="3913204"/>
              <a:ext cx="286360" cy="2863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64C9B8A5-D929-76CE-0CB2-6E1451D16855}"/>
              </a:ext>
            </a:extLst>
          </p:cNvPr>
          <p:cNvGrpSpPr/>
          <p:nvPr/>
        </p:nvGrpSpPr>
        <p:grpSpPr>
          <a:xfrm>
            <a:off x="722184" y="5297927"/>
            <a:ext cx="522238" cy="525138"/>
            <a:chOff x="722184" y="5297927"/>
            <a:chExt cx="522238" cy="525138"/>
          </a:xfrm>
        </p:grpSpPr>
        <p:sp>
          <p:nvSpPr>
            <p:cNvPr id="200" name="Oval 199">
              <a:extLst>
                <a:ext uri="{FF2B5EF4-FFF2-40B4-BE49-F238E27FC236}">
                  <a16:creationId xmlns:a16="http://schemas.microsoft.com/office/drawing/2014/main" id="{9FCF0032-1DAB-434C-8E68-E23616E5312F}"/>
                </a:ext>
                <a:ext uri="{C183D7F6-B498-43B3-948B-1728B52AA6E4}">
                  <adec:decorative xmlns:adec="http://schemas.microsoft.com/office/drawing/2017/decorative" val="1"/>
                </a:ext>
              </a:extLst>
            </p:cNvPr>
            <p:cNvSpPr>
              <a:spLocks/>
            </p:cNvSpPr>
            <p:nvPr/>
          </p:nvSpPr>
          <p:spPr bwMode="auto">
            <a:xfrm>
              <a:off x="722184" y="5297927"/>
              <a:ext cx="522238" cy="52513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8" name="Graphic 7" descr="Tools with solid fill">
              <a:extLst>
                <a:ext uri="{FF2B5EF4-FFF2-40B4-BE49-F238E27FC236}">
                  <a16:creationId xmlns:a16="http://schemas.microsoft.com/office/drawing/2014/main" id="{E81F14CE-6A40-0714-B27A-33CD35970F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0082" y="5391744"/>
              <a:ext cx="337504" cy="337504"/>
            </a:xfrm>
            <a:prstGeom prst="rect">
              <a:avLst/>
            </a:prstGeom>
          </p:spPr>
        </p:pic>
      </p:grpSp>
      <p:sp>
        <p:nvSpPr>
          <p:cNvPr id="10" name="Title 1">
            <a:extLst>
              <a:ext uri="{FF2B5EF4-FFF2-40B4-BE49-F238E27FC236}">
                <a16:creationId xmlns:a16="http://schemas.microsoft.com/office/drawing/2014/main" id="{313B239B-4D09-1E68-D026-BF1A08914E50}"/>
              </a:ext>
            </a:extLst>
          </p:cNvPr>
          <p:cNvSpPr txBox="1">
            <a:spLocks/>
          </p:cNvSpPr>
          <p:nvPr/>
        </p:nvSpPr>
        <p:spPr>
          <a:xfrm>
            <a:off x="588263" y="457200"/>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GB" dirty="0">
                <a:solidFill>
                  <a:schemeClr val="accent2"/>
                </a:solidFill>
                <a:cs typeface="Segoe UI"/>
              </a:rPr>
              <a:t>Agenda – Day 2</a:t>
            </a:r>
          </a:p>
        </p:txBody>
      </p:sp>
    </p:spTree>
    <p:custDataLst>
      <p:tags r:id="rId1"/>
    </p:custDataLst>
    <p:extLst>
      <p:ext uri="{BB962C8B-B14F-4D97-AF65-F5344CB8AC3E}">
        <p14:creationId xmlns:p14="http://schemas.microsoft.com/office/powerpoint/2010/main" val="3291269963"/>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name="HIDDEN - Slide6">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582042" y="2154609"/>
            <a:ext cx="10135062" cy="1661993"/>
          </a:xfrm>
        </p:spPr>
        <p:txBody>
          <a:bodyPr/>
          <a:lstStyle/>
          <a:p>
            <a:r>
              <a:rPr lang="en-US" sz="5400" dirty="0"/>
              <a:t>Dataverse for Teams overview</a:t>
            </a:r>
          </a:p>
        </p:txBody>
      </p:sp>
      <p:sp>
        <p:nvSpPr>
          <p:cNvPr id="2" name="Text Placeholder 1">
            <a:extLst>
              <a:ext uri="{FF2B5EF4-FFF2-40B4-BE49-F238E27FC236}">
                <a16:creationId xmlns:a16="http://schemas.microsoft.com/office/drawing/2014/main" id="{482FEA19-2650-4EE7-9268-C5AD0D758CBB}"/>
              </a:ext>
            </a:extLst>
          </p:cNvPr>
          <p:cNvSpPr>
            <a:spLocks noGrp="1"/>
          </p:cNvSpPr>
          <p:nvPr>
            <p:ph type="body" sz="quarter" idx="12"/>
          </p:nvPr>
        </p:nvSpPr>
        <p:spPr>
          <a:xfrm>
            <a:off x="623606" y="2525660"/>
            <a:ext cx="4164583" cy="338554"/>
          </a:xfrm>
        </p:spPr>
        <p:txBody>
          <a:bodyPr/>
          <a:lstStyle/>
          <a:p>
            <a:r>
              <a:rPr lang="en-US" dirty="0"/>
              <a:t>Module 0</a:t>
            </a:r>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635881331"/>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BDD850C-29B9-4641-B580-0B91B9EBAE00}"/>
              </a:ext>
            </a:extLst>
          </p:cNvPr>
          <p:cNvSpPr>
            <a:spLocks noGrp="1"/>
          </p:cNvSpPr>
          <p:nvPr>
            <p:ph type="body" sz="quarter" idx="12"/>
            <p:custDataLst>
              <p:custData r:id="rId2"/>
            </p:custDataLst>
          </p:nvPr>
        </p:nvSpPr>
        <p:spPr/>
        <p:txBody>
          <a:bodyPr vert="horz" lIns="0" tIns="0" rIns="0" bIns="0" rtlCol="0" anchor="t">
            <a:normAutofit/>
          </a:bodyPr>
          <a:lstStyle/>
          <a:p>
            <a:r>
              <a:rPr lang="en-US" dirty="0"/>
              <a:t>This module covers the following topics:</a:t>
            </a:r>
          </a:p>
        </p:txBody>
      </p:sp>
      <p:graphicFrame>
        <p:nvGraphicFramePr>
          <p:cNvPr id="41" name="Table 2">
            <a:extLst>
              <a:ext uri="{FF2B5EF4-FFF2-40B4-BE49-F238E27FC236}">
                <a16:creationId xmlns:a16="http://schemas.microsoft.com/office/drawing/2014/main" id="{2F2EA0C9-C38D-4F1A-8551-0B45DED4B9B8}"/>
              </a:ext>
            </a:extLst>
          </p:cNvPr>
          <p:cNvGraphicFramePr>
            <a:graphicFrameLocks noGrp="1"/>
          </p:cNvGraphicFramePr>
          <p:nvPr>
            <p:extLst>
              <p:ext uri="{D42A27DB-BD31-4B8C-83A1-F6EECF244321}">
                <p14:modId xmlns:p14="http://schemas.microsoft.com/office/powerpoint/2010/main" val="3424427723"/>
              </p:ext>
            </p:extLst>
          </p:nvPr>
        </p:nvGraphicFramePr>
        <p:xfrm>
          <a:off x="571500" y="1752870"/>
          <a:ext cx="8188960" cy="451617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473442237"/>
                    </a:ext>
                  </a:extLst>
                </a:gridCol>
                <a:gridCol w="548640">
                  <a:extLst>
                    <a:ext uri="{9D8B030D-6E8A-4147-A177-3AD203B41FA5}">
                      <a16:colId xmlns:a16="http://schemas.microsoft.com/office/drawing/2014/main" val="108120203"/>
                    </a:ext>
                  </a:extLst>
                </a:gridCol>
                <a:gridCol w="7223760">
                  <a:extLst>
                    <a:ext uri="{9D8B030D-6E8A-4147-A177-3AD203B41FA5}">
                      <a16:colId xmlns:a16="http://schemas.microsoft.com/office/drawing/2014/main" val="2189273595"/>
                    </a:ext>
                  </a:extLst>
                </a:gridCol>
                <a:gridCol w="208280">
                  <a:extLst>
                    <a:ext uri="{9D8B030D-6E8A-4147-A177-3AD203B41FA5}">
                      <a16:colId xmlns:a16="http://schemas.microsoft.com/office/drawing/2014/main" val="518262350"/>
                    </a:ext>
                  </a:extLst>
                </a:gridCol>
              </a:tblGrid>
              <a:tr h="903234">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3175" cap="flat" cmpd="sng" algn="ctr">
                      <a:solidFill>
                        <a:schemeClr val="bg1">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dirty="0">
                          <a:solidFill>
                            <a:schemeClr val="tx2"/>
                          </a:solidFill>
                          <a:latin typeface="+mn-lt"/>
                        </a:rPr>
                        <a:t>1</a:t>
                      </a:r>
                    </a:p>
                  </a:txBody>
                  <a:tcPr marT="73152" marB="73152" anchor="ctr">
                    <a:lnL w="3175" cap="flat" cmpd="sng" algn="ctr">
                      <a:noFill/>
                      <a:prstDash val="solid"/>
                      <a:round/>
                      <a:headEnd type="none" w="med" len="med"/>
                      <a:tailEnd type="none" w="med" len="med"/>
                    </a:lnL>
                    <a:lnR w="12700" cmpd="sng">
                      <a:noFill/>
                    </a:lnR>
                    <a:lnT w="3810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defTabSz="914192">
                        <a:spcBef>
                          <a:spcPts val="100"/>
                        </a:spcBef>
                        <a:spcAft>
                          <a:spcPts val="200"/>
                        </a:spcAft>
                      </a:pPr>
                      <a:endParaRPr lang="en-US" sz="1400" b="0" dirty="0">
                        <a:solidFill>
                          <a:schemeClr val="tx1"/>
                        </a:solidFill>
                        <a:cs typeface="Segoe UI Semibold"/>
                      </a:endParaRPr>
                    </a:p>
                    <a:p>
                      <a:pPr defTabSz="914192">
                        <a:spcBef>
                          <a:spcPts val="100"/>
                        </a:spcBef>
                        <a:spcAft>
                          <a:spcPts val="200"/>
                        </a:spcAft>
                      </a:pPr>
                      <a:r>
                        <a:rPr lang="en-GB" sz="1600" b="0" dirty="0">
                          <a:solidFill>
                            <a:schemeClr val="tx1"/>
                          </a:solidFill>
                          <a:latin typeface="+mj-lt"/>
                          <a:cs typeface="Segoe UI Semibold"/>
                        </a:rPr>
                        <a:t>Introduction to low-code/no-code concept</a:t>
                      </a:r>
                    </a:p>
                  </a:txBody>
                  <a:tcPr marT="73152" marB="73152">
                    <a:lnL w="12700" cmpd="sng">
                      <a:noFill/>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228600" defTabSz="914192">
                        <a:spcBef>
                          <a:spcPts val="100"/>
                        </a:spcBef>
                        <a:spcAft>
                          <a:spcPts val="200"/>
                        </a:spcAft>
                        <a:buFont typeface="Wingdings" panose="05000000000000000000" pitchFamily="2" charset="2"/>
                        <a:buChar char="ü"/>
                      </a:pPr>
                      <a:endParaRPr lang="en-GB" sz="1400" b="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179405"/>
                  </a:ext>
                </a:extLst>
              </a:tr>
              <a:tr h="903234">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a:solidFill>
                            <a:schemeClr val="tx2"/>
                          </a:solidFill>
                          <a:latin typeface="+mn-lt"/>
                        </a:rPr>
                        <a:t>2</a:t>
                      </a:r>
                    </a:p>
                  </a:txBody>
                  <a:tcPr marT="73152" marB="73152" anchor="ctr">
                    <a:lnL w="3175"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0000"/>
                        </a:lnSpc>
                        <a:spcBef>
                          <a:spcPts val="1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Semibold"/>
                        <a:ea typeface="+mn-ea"/>
                        <a:cs typeface="Segoe UI Semibold"/>
                      </a:endParaRPr>
                    </a:p>
                    <a:p>
                      <a:pPr marL="0" marR="0" lvl="0" indent="0" algn="l" defTabSz="914192" rtl="0" eaLnBrk="1" fontAlgn="auto" latinLnBrk="0" hangingPunct="1">
                        <a:lnSpc>
                          <a:spcPct val="100000"/>
                        </a:lnSpc>
                        <a:spcBef>
                          <a:spcPts val="100"/>
                        </a:spcBef>
                        <a:spcAft>
                          <a:spcPts val="200"/>
                        </a:spcAft>
                        <a:buClrTx/>
                        <a:buSzTx/>
                        <a:buFontTx/>
                        <a:buNone/>
                        <a:tabLst/>
                        <a:defRPr/>
                      </a:pPr>
                      <a:r>
                        <a:rPr lang="en-US" sz="1600" b="0" kern="1200" noProof="0" dirty="0">
                          <a:solidFill>
                            <a:schemeClr val="tx1"/>
                          </a:solidFill>
                          <a:latin typeface="+mj-lt"/>
                          <a:ea typeface="+mn-ea"/>
                          <a:cs typeface="Segoe UI Semibold"/>
                        </a:rPr>
                        <a:t>Comparison of Dataverse and Dataverse for Teams</a:t>
                      </a:r>
                    </a:p>
                  </a:txBody>
                  <a:tcPr marT="73152" marB="73152">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endParaRPr lang="en-GB" sz="1400" b="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8743437"/>
                  </a:ext>
                </a:extLst>
              </a:tr>
              <a:tr h="903234">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a:solidFill>
                            <a:schemeClr val="tx2"/>
                          </a:solidFill>
                          <a:latin typeface="+mn-lt"/>
                        </a:rPr>
                        <a:t>3</a:t>
                      </a:r>
                    </a:p>
                  </a:txBody>
                  <a:tcPr marT="73152" marB="73152" anchor="ctr">
                    <a:lnL w="3175"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0000"/>
                        </a:lnSpc>
                        <a:spcBef>
                          <a:spcPts val="1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Semibold"/>
                        <a:ea typeface="+mn-ea"/>
                        <a:cs typeface="Segoe UI Semibold"/>
                      </a:endParaRPr>
                    </a:p>
                    <a:p>
                      <a:pPr marL="0" marR="0" lvl="0" indent="0" algn="l" defTabSz="914192" rtl="0" eaLnBrk="1" fontAlgn="auto" latinLnBrk="0" hangingPunct="1">
                        <a:lnSpc>
                          <a:spcPct val="100000"/>
                        </a:lnSpc>
                        <a:spcBef>
                          <a:spcPts val="100"/>
                        </a:spcBef>
                        <a:spcAft>
                          <a:spcPts val="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a:rPr>
                        <a:t>Why Dataverse for Teams?</a:t>
                      </a:r>
                    </a:p>
                  </a:txBody>
                  <a:tcPr marT="73152" marB="73152">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endParaRPr lang="en-GB" sz="1400" b="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2214051"/>
                  </a:ext>
                </a:extLst>
              </a:tr>
              <a:tr h="903234">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a:solidFill>
                            <a:schemeClr val="tx2"/>
                          </a:solidFill>
                          <a:latin typeface="+mn-lt"/>
                        </a:rPr>
                        <a:t>4</a:t>
                      </a:r>
                    </a:p>
                  </a:txBody>
                  <a:tcPr marT="73152" marB="73152" anchor="ctr">
                    <a:lnL w="3175"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0000"/>
                        </a:lnSpc>
                        <a:spcBef>
                          <a:spcPts val="100"/>
                        </a:spcBef>
                        <a:spcAft>
                          <a:spcPts val="200"/>
                        </a:spcAft>
                        <a:buClrTx/>
                        <a:buSzTx/>
                        <a:buFontTx/>
                        <a:buNone/>
                        <a:tabLst/>
                        <a:defRPr/>
                      </a:pPr>
                      <a:endParaRPr lang="en-US" sz="1400" b="0" dirty="0">
                        <a:solidFill>
                          <a:schemeClr val="tx1"/>
                        </a:solidFill>
                        <a:cs typeface="Segoe UI Semibold"/>
                      </a:endParaRPr>
                    </a:p>
                    <a:p>
                      <a:pPr marL="0" marR="0" lvl="0" indent="0" algn="l" defTabSz="914192" rtl="0" eaLnBrk="1" fontAlgn="auto" latinLnBrk="0" hangingPunct="1">
                        <a:lnSpc>
                          <a:spcPct val="100000"/>
                        </a:lnSpc>
                        <a:spcBef>
                          <a:spcPts val="100"/>
                        </a:spcBef>
                        <a:spcAft>
                          <a:spcPts val="200"/>
                        </a:spcAft>
                        <a:buClrTx/>
                        <a:buSzTx/>
                        <a:buFontTx/>
                        <a:buNone/>
                        <a:tabLst/>
                        <a:defRPr/>
                      </a:pPr>
                      <a:r>
                        <a:rPr lang="en-GB" sz="1600" b="0" dirty="0">
                          <a:solidFill>
                            <a:schemeClr val="tx1"/>
                          </a:solidFill>
                          <a:latin typeface="+mj-lt"/>
                          <a:cs typeface="Segoe UI Semibold"/>
                        </a:rPr>
                        <a:t>Who can use Dataverse for Teams?</a:t>
                      </a:r>
                    </a:p>
                  </a:txBody>
                  <a:tcPr marT="73152" marB="73152">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endParaRPr lang="en-GB" sz="1400" b="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9691412"/>
                  </a:ext>
                </a:extLst>
              </a:tr>
              <a:tr h="903234">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a:solidFill>
                            <a:schemeClr val="tx2"/>
                          </a:solidFill>
                          <a:latin typeface="+mn-lt"/>
                        </a:rPr>
                        <a:t>5</a:t>
                      </a:r>
                    </a:p>
                  </a:txBody>
                  <a:tcPr marT="73152" marB="73152" anchor="ctr">
                    <a:lnL w="3175"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0000"/>
                        </a:lnSpc>
                        <a:spcBef>
                          <a:spcPts val="100"/>
                        </a:spcBef>
                        <a:spcAft>
                          <a:spcPts val="200"/>
                        </a:spcAft>
                        <a:buClrTx/>
                        <a:buSzTx/>
                        <a:buFontTx/>
                        <a:buNone/>
                        <a:tabLst/>
                        <a:defRPr/>
                      </a:pPr>
                      <a:endParaRPr lang="en-US" sz="1400" b="0" dirty="0">
                        <a:solidFill>
                          <a:schemeClr val="tx1"/>
                        </a:solidFill>
                        <a:cs typeface="Segoe UI Semibold"/>
                      </a:endParaRPr>
                    </a:p>
                    <a:p>
                      <a:pPr marL="0" marR="0" lvl="0" indent="0" algn="l" defTabSz="914192" rtl="0" eaLnBrk="1" fontAlgn="auto" latinLnBrk="0" hangingPunct="1">
                        <a:lnSpc>
                          <a:spcPct val="100000"/>
                        </a:lnSpc>
                        <a:spcBef>
                          <a:spcPts val="100"/>
                        </a:spcBef>
                        <a:spcAft>
                          <a:spcPts val="200"/>
                        </a:spcAft>
                        <a:buClrTx/>
                        <a:buSzTx/>
                        <a:buFontTx/>
                        <a:buNone/>
                        <a:tabLst/>
                        <a:defRPr/>
                      </a:pPr>
                      <a:r>
                        <a:rPr lang="en-GB" sz="1600" b="0" dirty="0">
                          <a:solidFill>
                            <a:schemeClr val="tx1"/>
                          </a:solidFill>
                          <a:latin typeface="+mj-lt"/>
                          <a:cs typeface="Segoe UI Semibold"/>
                        </a:rPr>
                        <a:t>How to start with Dataverse for Teams?</a:t>
                      </a:r>
                    </a:p>
                  </a:txBody>
                  <a:tcPr marT="73152" marB="73152">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endParaRPr lang="en-GB" sz="1400" b="0" dirty="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81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6803174"/>
                  </a:ext>
                </a:extLst>
              </a:tr>
            </a:tbl>
          </a:graphicData>
        </a:graphic>
      </p:graphicFrame>
      <p:cxnSp>
        <p:nvCxnSpPr>
          <p:cNvPr id="50" name="Straight Connector 49">
            <a:extLst>
              <a:ext uri="{FF2B5EF4-FFF2-40B4-BE49-F238E27FC236}">
                <a16:creationId xmlns:a16="http://schemas.microsoft.com/office/drawing/2014/main" id="{26FAB757-B91F-42E0-8DDA-81C39A2F8225}"/>
              </a:ext>
              <a:ext uri="{C183D7F6-B498-43B3-948B-1728B52AA6E4}">
                <adec:decorative xmlns:adec="http://schemas.microsoft.com/office/drawing/2017/decorative" val="1"/>
              </a:ext>
            </a:extLst>
          </p:cNvPr>
          <p:cNvCxnSpPr>
            <a:cxnSpLocks/>
          </p:cNvCxnSpPr>
          <p:nvPr/>
        </p:nvCxnSpPr>
        <p:spPr>
          <a:xfrm>
            <a:off x="8057878" y="2651173"/>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238B2AE-E431-4EA1-8BC4-5D6AC984F8EB}"/>
              </a:ext>
              <a:ext uri="{C183D7F6-B498-43B3-948B-1728B52AA6E4}">
                <adec:decorative xmlns:adec="http://schemas.microsoft.com/office/drawing/2017/decorative" val="1"/>
              </a:ext>
            </a:extLst>
          </p:cNvPr>
          <p:cNvCxnSpPr>
            <a:cxnSpLocks/>
          </p:cNvCxnSpPr>
          <p:nvPr/>
        </p:nvCxnSpPr>
        <p:spPr>
          <a:xfrm>
            <a:off x="8057878" y="3552873"/>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ECE0622-5E4F-47AD-AF38-87A50324A092}"/>
              </a:ext>
              <a:ext uri="{C183D7F6-B498-43B3-948B-1728B52AA6E4}">
                <adec:decorative xmlns:adec="http://schemas.microsoft.com/office/drawing/2017/decorative" val="1"/>
              </a:ext>
            </a:extLst>
          </p:cNvPr>
          <p:cNvCxnSpPr>
            <a:cxnSpLocks/>
          </p:cNvCxnSpPr>
          <p:nvPr/>
        </p:nvCxnSpPr>
        <p:spPr>
          <a:xfrm>
            <a:off x="8057878" y="4459653"/>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589EBFA-EFA5-4BE1-BA44-BAE26F566D3E}"/>
              </a:ext>
              <a:ext uri="{C183D7F6-B498-43B3-948B-1728B52AA6E4}">
                <adec:decorative xmlns:adec="http://schemas.microsoft.com/office/drawing/2017/decorative" val="1"/>
              </a:ext>
            </a:extLst>
          </p:cNvPr>
          <p:cNvCxnSpPr>
            <a:cxnSpLocks/>
          </p:cNvCxnSpPr>
          <p:nvPr/>
        </p:nvCxnSpPr>
        <p:spPr>
          <a:xfrm>
            <a:off x="8057878" y="5364528"/>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Footer Placeholder 2">
            <a:extLst>
              <a:ext uri="{FF2B5EF4-FFF2-40B4-BE49-F238E27FC236}">
                <a16:creationId xmlns:a16="http://schemas.microsoft.com/office/drawing/2014/main" id="{ECD277A2-DA01-4024-A1E9-96359B541ED7}"/>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pic>
        <p:nvPicPr>
          <p:cNvPr id="96" name="Picture 95" descr="Two co-workers walking in an office hallway, and having a discussions a surface laptop on their hands.">
            <a:extLst>
              <a:ext uri="{FF2B5EF4-FFF2-40B4-BE49-F238E27FC236}">
                <a16:creationId xmlns:a16="http://schemas.microsoft.com/office/drawing/2014/main" id="{305F1FC5-8F24-46D4-B8F3-C147DB355743}"/>
              </a:ext>
            </a:extLst>
          </p:cNvPr>
          <p:cNvPicPr>
            <a:picLocks noChangeAspect="1"/>
          </p:cNvPicPr>
          <p:nvPr/>
        </p:nvPicPr>
        <p:blipFill rotWithShape="1">
          <a:blip r:embed="rId5"/>
          <a:srcRect l="16228" t="2311" r="13881" b="2311"/>
          <a:stretch/>
        </p:blipFill>
        <p:spPr>
          <a:xfrm>
            <a:off x="8914424" y="0"/>
            <a:ext cx="3277576" cy="6858000"/>
          </a:xfrm>
          <a:custGeom>
            <a:avLst/>
            <a:gdLst>
              <a:gd name="connsiteX0" fmla="*/ 0 w 3627769"/>
              <a:gd name="connsiteY0" fmla="*/ 0 h 4875667"/>
              <a:gd name="connsiteX1" fmla="*/ 3627769 w 3627769"/>
              <a:gd name="connsiteY1" fmla="*/ 0 h 4875667"/>
              <a:gd name="connsiteX2" fmla="*/ 3627769 w 3627769"/>
              <a:gd name="connsiteY2" fmla="*/ 4875667 h 4875667"/>
              <a:gd name="connsiteX3" fmla="*/ 0 w 3627769"/>
              <a:gd name="connsiteY3" fmla="*/ 4875667 h 4875667"/>
            </a:gdLst>
            <a:ahLst/>
            <a:cxnLst>
              <a:cxn ang="0">
                <a:pos x="connsiteX0" y="connsiteY0"/>
              </a:cxn>
              <a:cxn ang="0">
                <a:pos x="connsiteX1" y="connsiteY1"/>
              </a:cxn>
              <a:cxn ang="0">
                <a:pos x="connsiteX2" y="connsiteY2"/>
              </a:cxn>
              <a:cxn ang="0">
                <a:pos x="connsiteX3" y="connsiteY3"/>
              </a:cxn>
            </a:cxnLst>
            <a:rect l="l" t="t" r="r" b="b"/>
            <a:pathLst>
              <a:path w="3627769" h="4875667">
                <a:moveTo>
                  <a:pt x="0" y="0"/>
                </a:moveTo>
                <a:lnTo>
                  <a:pt x="3627769" y="0"/>
                </a:lnTo>
                <a:lnTo>
                  <a:pt x="3627769" y="4875667"/>
                </a:lnTo>
                <a:lnTo>
                  <a:pt x="0" y="4875667"/>
                </a:lnTo>
                <a:close/>
              </a:path>
            </a:pathLst>
          </a:custGeom>
        </p:spPr>
      </p:pic>
      <p:sp>
        <p:nvSpPr>
          <p:cNvPr id="98" name="Slide Number Placeholder 5">
            <a:extLst>
              <a:ext uri="{FF2B5EF4-FFF2-40B4-BE49-F238E27FC236}">
                <a16:creationId xmlns:a16="http://schemas.microsoft.com/office/drawing/2014/main" id="{A9ABC2D8-91C0-4E2E-B712-C5930BDC5443}"/>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chemeClr val="bg1"/>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sp>
        <p:nvSpPr>
          <p:cNvPr id="3" name="Title 1">
            <a:extLst>
              <a:ext uri="{FF2B5EF4-FFF2-40B4-BE49-F238E27FC236}">
                <a16:creationId xmlns:a16="http://schemas.microsoft.com/office/drawing/2014/main" id="{FC4EC648-5ADE-C015-767E-9F704ED15FD3}"/>
              </a:ext>
            </a:extLst>
          </p:cNvPr>
          <p:cNvSpPr txBox="1">
            <a:spLocks/>
          </p:cNvSpPr>
          <p:nvPr/>
        </p:nvSpPr>
        <p:spPr>
          <a:xfrm>
            <a:off x="588263" y="457200"/>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GB" dirty="0">
                <a:solidFill>
                  <a:schemeClr val="accent2"/>
                </a:solidFill>
                <a:cs typeface="Segoe UI"/>
              </a:rPr>
              <a:t>Module overview</a:t>
            </a:r>
          </a:p>
        </p:txBody>
      </p:sp>
    </p:spTree>
    <p:custDataLst>
      <p:tags r:id="rId1"/>
    </p:custDataLst>
    <p:extLst>
      <p:ext uri="{BB962C8B-B14F-4D97-AF65-F5344CB8AC3E}">
        <p14:creationId xmlns:p14="http://schemas.microsoft.com/office/powerpoint/2010/main" val="641711193"/>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BE872-D56D-4AEB-BCAC-AF0223C6EDE0}"/>
              </a:ext>
            </a:extLst>
          </p:cNvPr>
          <p:cNvSpPr>
            <a:spLocks noGrp="1"/>
          </p:cNvSpPr>
          <p:nvPr>
            <p:ph type="title"/>
          </p:nvPr>
        </p:nvSpPr>
        <p:spPr>
          <a:xfrm>
            <a:off x="588263" y="457200"/>
            <a:ext cx="11018520" cy="553998"/>
          </a:xfrm>
        </p:spPr>
        <p:txBody>
          <a:bodyPr wrap="square" anchor="t">
            <a:normAutofit/>
          </a:bodyPr>
          <a:lstStyle/>
          <a:p>
            <a:r>
              <a:rPr lang="en-GB" dirty="0">
                <a:solidFill>
                  <a:schemeClr val="tx2"/>
                </a:solidFill>
                <a:latin typeface="+mj-lt"/>
                <a:cs typeface="Segoe UI"/>
              </a:rPr>
              <a:t>Business challenges</a:t>
            </a:r>
          </a:p>
        </p:txBody>
      </p:sp>
      <p:sp>
        <p:nvSpPr>
          <p:cNvPr id="3" name="Content Placeholder 2">
            <a:extLst>
              <a:ext uri="{FF2B5EF4-FFF2-40B4-BE49-F238E27FC236}">
                <a16:creationId xmlns:a16="http://schemas.microsoft.com/office/drawing/2014/main" id="{58213269-4593-49A6-8C8B-90DC84F84195}"/>
              </a:ext>
            </a:extLst>
          </p:cNvPr>
          <p:cNvSpPr>
            <a:spLocks noGrp="1"/>
          </p:cNvSpPr>
          <p:nvPr>
            <p:ph sz="quarter" idx="12"/>
          </p:nvPr>
        </p:nvSpPr>
        <p:spPr>
          <a:xfrm>
            <a:off x="590550" y="1744616"/>
            <a:ext cx="5211763" cy="4833938"/>
          </a:xfrm>
        </p:spPr>
        <p:txBody>
          <a:bodyPr vert="horz" wrap="square" lIns="0" tIns="0" rIns="0" bIns="0" rtlCol="0">
            <a:normAutofit/>
          </a:bodyPr>
          <a:lstStyle/>
          <a:p>
            <a:r>
              <a:rPr lang="en-GB">
                <a:solidFill>
                  <a:schemeClr val="tx1">
                    <a:lumMod val="85000"/>
                    <a:lumOff val="15000"/>
                  </a:schemeClr>
                </a:solidFill>
              </a:rPr>
              <a:t>Processes need to modernize</a:t>
            </a:r>
          </a:p>
          <a:p>
            <a:endParaRPr lang="en-GB">
              <a:solidFill>
                <a:schemeClr val="tx1">
                  <a:lumMod val="85000"/>
                  <a:lumOff val="15000"/>
                </a:schemeClr>
              </a:solidFill>
            </a:endParaRPr>
          </a:p>
          <a:p>
            <a:r>
              <a:rPr lang="en-GB">
                <a:solidFill>
                  <a:schemeClr val="tx1">
                    <a:lumMod val="85000"/>
                    <a:lumOff val="15000"/>
                  </a:schemeClr>
                </a:solidFill>
              </a:rPr>
              <a:t>Organizations need to be agile</a:t>
            </a:r>
          </a:p>
          <a:p>
            <a:endParaRPr lang="en-GB">
              <a:solidFill>
                <a:schemeClr val="tx1">
                  <a:lumMod val="85000"/>
                  <a:lumOff val="15000"/>
                </a:schemeClr>
              </a:solidFill>
            </a:endParaRPr>
          </a:p>
          <a:p>
            <a:r>
              <a:rPr lang="en-GB">
                <a:solidFill>
                  <a:schemeClr val="tx1">
                    <a:lumMod val="85000"/>
                    <a:lumOff val="15000"/>
                  </a:schemeClr>
                </a:solidFill>
              </a:rPr>
              <a:t>Individuals and teams need to stay productive</a:t>
            </a:r>
          </a:p>
          <a:p>
            <a:endParaRPr lang="en-GB">
              <a:solidFill>
                <a:schemeClr val="tx1">
                  <a:lumMod val="85000"/>
                  <a:lumOff val="15000"/>
                </a:schemeClr>
              </a:solidFill>
            </a:endParaRPr>
          </a:p>
          <a:p>
            <a:r>
              <a:rPr lang="en-GB">
                <a:solidFill>
                  <a:schemeClr val="tx1">
                    <a:lumMod val="85000"/>
                    <a:lumOff val="15000"/>
                  </a:schemeClr>
                </a:solidFill>
              </a:rPr>
              <a:t>Shortage of pro developers</a:t>
            </a:r>
          </a:p>
        </p:txBody>
      </p:sp>
      <p:grpSp>
        <p:nvGrpSpPr>
          <p:cNvPr id="4" name="Group 3" descr="Circular digital transformation diagram. Shows cycle of continuous transformation. Transforming products leads to operations optimization, leads to empowering people, leads to engaging customers and starts over again">
            <a:extLst>
              <a:ext uri="{FF2B5EF4-FFF2-40B4-BE49-F238E27FC236}">
                <a16:creationId xmlns:a16="http://schemas.microsoft.com/office/drawing/2014/main" id="{BC2350E7-BF9D-494C-93A4-5EC0B55B53AC}"/>
              </a:ext>
            </a:extLst>
          </p:cNvPr>
          <p:cNvGrpSpPr/>
          <p:nvPr/>
        </p:nvGrpSpPr>
        <p:grpSpPr>
          <a:xfrm>
            <a:off x="6595030" y="1448914"/>
            <a:ext cx="4441624" cy="4705221"/>
            <a:chOff x="6595030" y="1448914"/>
            <a:chExt cx="4441624" cy="4705221"/>
          </a:xfrm>
        </p:grpSpPr>
        <p:sp>
          <p:nvSpPr>
            <p:cNvPr id="5" name="Arrow: Circular 4">
              <a:extLst>
                <a:ext uri="{FF2B5EF4-FFF2-40B4-BE49-F238E27FC236}">
                  <a16:creationId xmlns:a16="http://schemas.microsoft.com/office/drawing/2014/main" id="{ACE9B472-4EAA-4670-B8C8-018542572D47}"/>
                </a:ext>
              </a:extLst>
            </p:cNvPr>
            <p:cNvSpPr/>
            <p:nvPr/>
          </p:nvSpPr>
          <p:spPr bwMode="auto">
            <a:xfrm>
              <a:off x="6830645" y="1744616"/>
              <a:ext cx="4079632" cy="4017108"/>
            </a:xfrm>
            <a:prstGeom prst="circularArrow">
              <a:avLst>
                <a:gd name="adj1" fmla="val 8006"/>
                <a:gd name="adj2" fmla="val 923073"/>
                <a:gd name="adj3" fmla="val 17307145"/>
                <a:gd name="adj4" fmla="val 14077308"/>
                <a:gd name="adj5" fmla="val 700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sp>
          <p:nvSpPr>
            <p:cNvPr id="6" name="Arrow: Circular 5">
              <a:extLst>
                <a:ext uri="{FF2B5EF4-FFF2-40B4-BE49-F238E27FC236}">
                  <a16:creationId xmlns:a16="http://schemas.microsoft.com/office/drawing/2014/main" id="{33494F68-70F4-4D06-9C35-7F2A767E8649}"/>
                </a:ext>
              </a:extLst>
            </p:cNvPr>
            <p:cNvSpPr/>
            <p:nvPr/>
          </p:nvSpPr>
          <p:spPr bwMode="auto">
            <a:xfrm rot="5400000">
              <a:off x="6834557" y="1748526"/>
              <a:ext cx="4079632" cy="4017108"/>
            </a:xfrm>
            <a:prstGeom prst="circularArrow">
              <a:avLst>
                <a:gd name="adj1" fmla="val 6462"/>
                <a:gd name="adj2" fmla="val 923073"/>
                <a:gd name="adj3" fmla="val 17099036"/>
                <a:gd name="adj4" fmla="val 14077308"/>
                <a:gd name="adj5" fmla="val 700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sp>
          <p:nvSpPr>
            <p:cNvPr id="7" name="Arrow: Circular 6">
              <a:extLst>
                <a:ext uri="{FF2B5EF4-FFF2-40B4-BE49-F238E27FC236}">
                  <a16:creationId xmlns:a16="http://schemas.microsoft.com/office/drawing/2014/main" id="{41BA5879-9DF8-489E-9C17-2EEBB330E2FE}"/>
                </a:ext>
              </a:extLst>
            </p:cNvPr>
            <p:cNvSpPr/>
            <p:nvPr/>
          </p:nvSpPr>
          <p:spPr bwMode="auto">
            <a:xfrm rot="10800000">
              <a:off x="6834552" y="1748523"/>
              <a:ext cx="4079632" cy="4017108"/>
            </a:xfrm>
            <a:prstGeom prst="circularArrow">
              <a:avLst>
                <a:gd name="adj1" fmla="val 7275"/>
                <a:gd name="adj2" fmla="val 923073"/>
                <a:gd name="adj3" fmla="val 17142461"/>
                <a:gd name="adj4" fmla="val 14077308"/>
                <a:gd name="adj5" fmla="val 700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sp>
          <p:nvSpPr>
            <p:cNvPr id="8" name="Arrow: Circular 7">
              <a:extLst>
                <a:ext uri="{FF2B5EF4-FFF2-40B4-BE49-F238E27FC236}">
                  <a16:creationId xmlns:a16="http://schemas.microsoft.com/office/drawing/2014/main" id="{49796B5A-5C2A-49C0-A199-8B996393EB0F}"/>
                </a:ext>
              </a:extLst>
            </p:cNvPr>
            <p:cNvSpPr/>
            <p:nvPr/>
          </p:nvSpPr>
          <p:spPr bwMode="auto">
            <a:xfrm rot="16200000">
              <a:off x="6838464" y="1752433"/>
              <a:ext cx="4079632" cy="4017108"/>
            </a:xfrm>
            <a:prstGeom prst="circularArrow">
              <a:avLst>
                <a:gd name="adj1" fmla="val 6793"/>
                <a:gd name="adj2" fmla="val 923073"/>
                <a:gd name="adj3" fmla="val 16913936"/>
                <a:gd name="adj4" fmla="val 14077308"/>
                <a:gd name="adj5" fmla="val 700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A9B2B8F3-A27F-4FF5-B9F7-1D4FEF4700AC}"/>
                </a:ext>
              </a:extLst>
            </p:cNvPr>
            <p:cNvGrpSpPr/>
            <p:nvPr/>
          </p:nvGrpSpPr>
          <p:grpSpPr>
            <a:xfrm>
              <a:off x="9748863" y="2114052"/>
              <a:ext cx="914400" cy="914400"/>
              <a:chOff x="10192029" y="3481754"/>
              <a:chExt cx="914400" cy="914400"/>
            </a:xfrm>
          </p:grpSpPr>
          <p:sp>
            <p:nvSpPr>
              <p:cNvPr id="10" name="Oval 9">
                <a:extLst>
                  <a:ext uri="{FF2B5EF4-FFF2-40B4-BE49-F238E27FC236}">
                    <a16:creationId xmlns:a16="http://schemas.microsoft.com/office/drawing/2014/main" id="{8D235BF6-634F-4DB2-A54B-46A7FAEDDEA3}"/>
                  </a:ext>
                </a:extLst>
              </p:cNvPr>
              <p:cNvSpPr/>
              <p:nvPr/>
            </p:nvSpPr>
            <p:spPr bwMode="auto">
              <a:xfrm>
                <a:off x="10192029" y="3481754"/>
                <a:ext cx="914400" cy="914400"/>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pic>
            <p:nvPicPr>
              <p:cNvPr id="11" name="Graphic 10" descr="Aspiration with solid fill">
                <a:extLst>
                  <a:ext uri="{FF2B5EF4-FFF2-40B4-BE49-F238E27FC236}">
                    <a16:creationId xmlns:a16="http://schemas.microsoft.com/office/drawing/2014/main" id="{427DF5BA-EFA2-495D-82BE-8845CD5640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09206" y="3590641"/>
                <a:ext cx="680046" cy="680046"/>
              </a:xfrm>
              <a:prstGeom prst="rect">
                <a:avLst/>
              </a:prstGeom>
            </p:spPr>
          </p:pic>
        </p:grpSp>
        <p:grpSp>
          <p:nvGrpSpPr>
            <p:cNvPr id="12" name="Group 11">
              <a:extLst>
                <a:ext uri="{FF2B5EF4-FFF2-40B4-BE49-F238E27FC236}">
                  <a16:creationId xmlns:a16="http://schemas.microsoft.com/office/drawing/2014/main" id="{1D26FF43-1CFA-435F-8966-1DF6D99FA08E}"/>
                </a:ext>
              </a:extLst>
            </p:cNvPr>
            <p:cNvGrpSpPr/>
            <p:nvPr/>
          </p:nvGrpSpPr>
          <p:grpSpPr>
            <a:xfrm>
              <a:off x="9748863" y="4600140"/>
              <a:ext cx="914400" cy="914400"/>
              <a:chOff x="8852823" y="4926540"/>
              <a:chExt cx="914400" cy="914400"/>
            </a:xfrm>
          </p:grpSpPr>
          <p:sp>
            <p:nvSpPr>
              <p:cNvPr id="13" name="Oval 12">
                <a:extLst>
                  <a:ext uri="{FF2B5EF4-FFF2-40B4-BE49-F238E27FC236}">
                    <a16:creationId xmlns:a16="http://schemas.microsoft.com/office/drawing/2014/main" id="{A465C478-268B-46FB-8B0C-F9F26DE176A5}"/>
                  </a:ext>
                </a:extLst>
              </p:cNvPr>
              <p:cNvSpPr/>
              <p:nvPr/>
            </p:nvSpPr>
            <p:spPr bwMode="auto">
              <a:xfrm>
                <a:off x="8852823" y="4926540"/>
                <a:ext cx="914400" cy="914400"/>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pic>
            <p:nvPicPr>
              <p:cNvPr id="14" name="Graphic 13" descr="Connections outline">
                <a:extLst>
                  <a:ext uri="{FF2B5EF4-FFF2-40B4-BE49-F238E27FC236}">
                    <a16:creationId xmlns:a16="http://schemas.microsoft.com/office/drawing/2014/main" id="{37851B07-8705-4904-AF72-AEDED1931D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58277" y="5031994"/>
                <a:ext cx="703492" cy="703492"/>
              </a:xfrm>
              <a:prstGeom prst="rect">
                <a:avLst/>
              </a:prstGeom>
            </p:spPr>
          </p:pic>
        </p:grpSp>
        <p:grpSp>
          <p:nvGrpSpPr>
            <p:cNvPr id="15" name="Group 14">
              <a:extLst>
                <a:ext uri="{FF2B5EF4-FFF2-40B4-BE49-F238E27FC236}">
                  <a16:creationId xmlns:a16="http://schemas.microsoft.com/office/drawing/2014/main" id="{9FFE9EB3-2A8E-4160-8942-F3F687168525}"/>
                </a:ext>
              </a:extLst>
            </p:cNvPr>
            <p:cNvGrpSpPr/>
            <p:nvPr/>
          </p:nvGrpSpPr>
          <p:grpSpPr>
            <a:xfrm>
              <a:off x="7091626" y="4600140"/>
              <a:ext cx="914400" cy="914400"/>
              <a:chOff x="8548023" y="2514600"/>
              <a:chExt cx="914400" cy="914400"/>
            </a:xfrm>
          </p:grpSpPr>
          <p:sp>
            <p:nvSpPr>
              <p:cNvPr id="16" name="Oval 15">
                <a:extLst>
                  <a:ext uri="{FF2B5EF4-FFF2-40B4-BE49-F238E27FC236}">
                    <a16:creationId xmlns:a16="http://schemas.microsoft.com/office/drawing/2014/main" id="{6D54485C-3DE7-4C26-8BA2-174435EC2909}"/>
                  </a:ext>
                </a:extLst>
              </p:cNvPr>
              <p:cNvSpPr/>
              <p:nvPr/>
            </p:nvSpPr>
            <p:spPr bwMode="auto">
              <a:xfrm>
                <a:off x="8548023" y="2514600"/>
                <a:ext cx="914400" cy="914400"/>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17" name="Graphic 16" descr="Cube with solid fill">
                <a:extLst>
                  <a:ext uri="{FF2B5EF4-FFF2-40B4-BE49-F238E27FC236}">
                    <a16:creationId xmlns:a16="http://schemas.microsoft.com/office/drawing/2014/main" id="{6BE271F9-21A0-49F3-8C66-505A989D01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91827" y="2658404"/>
                <a:ext cx="626791" cy="626791"/>
              </a:xfrm>
              <a:prstGeom prst="rect">
                <a:avLst/>
              </a:prstGeom>
            </p:spPr>
          </p:pic>
        </p:grpSp>
        <p:grpSp>
          <p:nvGrpSpPr>
            <p:cNvPr id="18" name="Group 17">
              <a:extLst>
                <a:ext uri="{FF2B5EF4-FFF2-40B4-BE49-F238E27FC236}">
                  <a16:creationId xmlns:a16="http://schemas.microsoft.com/office/drawing/2014/main" id="{FA8564F6-F5BA-44B5-BF2B-62940065A01A}"/>
                </a:ext>
              </a:extLst>
            </p:cNvPr>
            <p:cNvGrpSpPr/>
            <p:nvPr/>
          </p:nvGrpSpPr>
          <p:grpSpPr>
            <a:xfrm>
              <a:off x="7091626" y="2105762"/>
              <a:ext cx="914400" cy="914400"/>
              <a:chOff x="7876775" y="3694723"/>
              <a:chExt cx="914400" cy="914400"/>
            </a:xfrm>
          </p:grpSpPr>
          <p:sp>
            <p:nvSpPr>
              <p:cNvPr id="19" name="Oval 18">
                <a:extLst>
                  <a:ext uri="{FF2B5EF4-FFF2-40B4-BE49-F238E27FC236}">
                    <a16:creationId xmlns:a16="http://schemas.microsoft.com/office/drawing/2014/main" id="{1BAA712A-786D-4016-A10F-5BE431B51819}"/>
                  </a:ext>
                </a:extLst>
              </p:cNvPr>
              <p:cNvSpPr/>
              <p:nvPr/>
            </p:nvSpPr>
            <p:spPr bwMode="auto">
              <a:xfrm>
                <a:off x="7876775" y="3694723"/>
                <a:ext cx="914400" cy="914400"/>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pic>
            <p:nvPicPr>
              <p:cNvPr id="20" name="Graphic 19" descr="Gears with solid fill">
                <a:extLst>
                  <a:ext uri="{FF2B5EF4-FFF2-40B4-BE49-F238E27FC236}">
                    <a16:creationId xmlns:a16="http://schemas.microsoft.com/office/drawing/2014/main" id="{B48A3D33-CDAB-49FD-9BB6-B103390FED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09199" y="3827147"/>
                <a:ext cx="649552" cy="649552"/>
              </a:xfrm>
              <a:prstGeom prst="rect">
                <a:avLst/>
              </a:prstGeom>
            </p:spPr>
          </p:pic>
        </p:grpSp>
        <p:sp>
          <p:nvSpPr>
            <p:cNvPr id="21" name="TextBox 20">
              <a:extLst>
                <a:ext uri="{FF2B5EF4-FFF2-40B4-BE49-F238E27FC236}">
                  <a16:creationId xmlns:a16="http://schemas.microsoft.com/office/drawing/2014/main" id="{633FF699-3ADD-4FC8-A25A-B1D4AB09E367}"/>
                </a:ext>
              </a:extLst>
            </p:cNvPr>
            <p:cNvSpPr txBox="1"/>
            <p:nvPr/>
          </p:nvSpPr>
          <p:spPr>
            <a:xfrm>
              <a:off x="7475848" y="3194715"/>
              <a:ext cx="2789226" cy="984885"/>
            </a:xfrm>
            <a:prstGeom prst="rect">
              <a:avLst/>
            </a:prstGeom>
            <a:noFill/>
          </p:spPr>
          <p:txBody>
            <a:bodyPr wrap="none" lIns="0" tIns="0" rIns="0" bIns="0" rtlCol="0">
              <a:spAutoFit/>
            </a:bodyPr>
            <a:lstStyle/>
            <a:p>
              <a:pPr algn="ctr"/>
              <a:r>
                <a:rPr lang="en-US" sz="3200" dirty="0">
                  <a:solidFill>
                    <a:schemeClr val="tx1">
                      <a:lumMod val="85000"/>
                      <a:lumOff val="15000"/>
                    </a:schemeClr>
                  </a:solidFill>
                  <a:latin typeface="+mj-lt"/>
                </a:rPr>
                <a:t>Digital</a:t>
              </a:r>
              <a:br>
                <a:rPr lang="en-US" sz="3200" dirty="0">
                  <a:solidFill>
                    <a:schemeClr val="tx1">
                      <a:lumMod val="85000"/>
                      <a:lumOff val="15000"/>
                    </a:schemeClr>
                  </a:solidFill>
                  <a:latin typeface="+mj-lt"/>
                </a:rPr>
              </a:br>
              <a:r>
                <a:rPr lang="en-US" sz="3200" dirty="0">
                  <a:solidFill>
                    <a:schemeClr val="tx1">
                      <a:lumMod val="85000"/>
                      <a:lumOff val="15000"/>
                    </a:schemeClr>
                  </a:solidFill>
                  <a:latin typeface="+mj-lt"/>
                </a:rPr>
                <a:t>transformation</a:t>
              </a:r>
              <a:endParaRPr lang="en-GB" sz="3200" dirty="0">
                <a:solidFill>
                  <a:schemeClr val="tx1">
                    <a:lumMod val="85000"/>
                    <a:lumOff val="15000"/>
                  </a:schemeClr>
                </a:solidFill>
                <a:latin typeface="+mj-lt"/>
              </a:endParaRPr>
            </a:p>
          </p:txBody>
        </p:sp>
        <p:sp>
          <p:nvSpPr>
            <p:cNvPr id="22" name="TextBox 21">
              <a:extLst>
                <a:ext uri="{FF2B5EF4-FFF2-40B4-BE49-F238E27FC236}">
                  <a16:creationId xmlns:a16="http://schemas.microsoft.com/office/drawing/2014/main" id="{BC0C2D00-D0C0-4D97-A100-7B23EE865BF1}"/>
                </a:ext>
              </a:extLst>
            </p:cNvPr>
            <p:cNvSpPr txBox="1"/>
            <p:nvPr/>
          </p:nvSpPr>
          <p:spPr>
            <a:xfrm>
              <a:off x="6595030" y="1468543"/>
              <a:ext cx="1280800" cy="615553"/>
            </a:xfrm>
            <a:prstGeom prst="rect">
              <a:avLst/>
            </a:prstGeom>
            <a:noFill/>
          </p:spPr>
          <p:txBody>
            <a:bodyPr wrap="none" lIns="0" tIns="0" rIns="0" bIns="0" rtlCol="0">
              <a:spAutoFit/>
            </a:bodyPr>
            <a:lstStyle/>
            <a:p>
              <a:pPr algn="r"/>
              <a:r>
                <a:rPr lang="en-US" sz="2000">
                  <a:solidFill>
                    <a:schemeClr val="tx1">
                      <a:lumMod val="85000"/>
                      <a:lumOff val="15000"/>
                    </a:schemeClr>
                  </a:solidFill>
                </a:rPr>
                <a:t>Optimize</a:t>
              </a:r>
              <a:br>
                <a:rPr lang="en-US" sz="2000">
                  <a:solidFill>
                    <a:schemeClr val="tx1">
                      <a:lumMod val="85000"/>
                      <a:lumOff val="15000"/>
                    </a:schemeClr>
                  </a:solidFill>
                </a:rPr>
              </a:br>
              <a:r>
                <a:rPr lang="en-US" sz="2000">
                  <a:solidFill>
                    <a:schemeClr val="tx1">
                      <a:lumMod val="85000"/>
                      <a:lumOff val="15000"/>
                    </a:schemeClr>
                  </a:solidFill>
                </a:rPr>
                <a:t> operations</a:t>
              </a:r>
              <a:endParaRPr lang="en-GB" sz="2000" err="1">
                <a:solidFill>
                  <a:schemeClr val="tx1">
                    <a:lumMod val="85000"/>
                    <a:lumOff val="15000"/>
                  </a:schemeClr>
                </a:solidFill>
              </a:endParaRPr>
            </a:p>
          </p:txBody>
        </p:sp>
        <p:sp>
          <p:nvSpPr>
            <p:cNvPr id="23" name="TextBox 22">
              <a:extLst>
                <a:ext uri="{FF2B5EF4-FFF2-40B4-BE49-F238E27FC236}">
                  <a16:creationId xmlns:a16="http://schemas.microsoft.com/office/drawing/2014/main" id="{6FC25B60-E7C8-4CD3-B9D3-9664443A93BF}"/>
                </a:ext>
              </a:extLst>
            </p:cNvPr>
            <p:cNvSpPr txBox="1"/>
            <p:nvPr/>
          </p:nvSpPr>
          <p:spPr>
            <a:xfrm>
              <a:off x="6747636" y="5538582"/>
              <a:ext cx="1128194" cy="615553"/>
            </a:xfrm>
            <a:prstGeom prst="rect">
              <a:avLst/>
            </a:prstGeom>
            <a:noFill/>
          </p:spPr>
          <p:txBody>
            <a:bodyPr wrap="none" lIns="0" tIns="0" rIns="0" bIns="0" rtlCol="0">
              <a:spAutoFit/>
            </a:bodyPr>
            <a:lstStyle/>
            <a:p>
              <a:pPr algn="r"/>
              <a:r>
                <a:rPr lang="en-US" sz="2000">
                  <a:solidFill>
                    <a:schemeClr val="tx1">
                      <a:lumMod val="85000"/>
                      <a:lumOff val="15000"/>
                    </a:schemeClr>
                  </a:solidFill>
                </a:rPr>
                <a:t>Transform</a:t>
              </a:r>
              <a:br>
                <a:rPr lang="en-US" sz="2000">
                  <a:solidFill>
                    <a:schemeClr val="tx1">
                      <a:lumMod val="85000"/>
                      <a:lumOff val="15000"/>
                    </a:schemeClr>
                  </a:solidFill>
                </a:rPr>
              </a:br>
              <a:r>
                <a:rPr lang="en-US" sz="2000">
                  <a:solidFill>
                    <a:schemeClr val="tx1">
                      <a:lumMod val="85000"/>
                      <a:lumOff val="15000"/>
                    </a:schemeClr>
                  </a:solidFill>
                </a:rPr>
                <a:t>products</a:t>
              </a:r>
              <a:endParaRPr lang="en-GB" sz="2000" err="1">
                <a:solidFill>
                  <a:schemeClr val="tx1">
                    <a:lumMod val="85000"/>
                    <a:lumOff val="15000"/>
                  </a:schemeClr>
                </a:solidFill>
              </a:endParaRPr>
            </a:p>
          </p:txBody>
        </p:sp>
        <p:sp>
          <p:nvSpPr>
            <p:cNvPr id="24" name="TextBox 23">
              <a:extLst>
                <a:ext uri="{FF2B5EF4-FFF2-40B4-BE49-F238E27FC236}">
                  <a16:creationId xmlns:a16="http://schemas.microsoft.com/office/drawing/2014/main" id="{D316139E-E999-4B6D-9C8F-C8AC304DF1C3}"/>
                </a:ext>
              </a:extLst>
            </p:cNvPr>
            <p:cNvSpPr txBox="1"/>
            <p:nvPr/>
          </p:nvSpPr>
          <p:spPr>
            <a:xfrm>
              <a:off x="9804887" y="1448914"/>
              <a:ext cx="1061509" cy="615553"/>
            </a:xfrm>
            <a:prstGeom prst="rect">
              <a:avLst/>
            </a:prstGeom>
            <a:noFill/>
          </p:spPr>
          <p:txBody>
            <a:bodyPr wrap="none" lIns="0" tIns="0" rIns="0" bIns="0" rtlCol="0">
              <a:spAutoFit/>
            </a:bodyPr>
            <a:lstStyle/>
            <a:p>
              <a:r>
                <a:rPr lang="en-US" sz="2000">
                  <a:solidFill>
                    <a:schemeClr val="tx1">
                      <a:lumMod val="85000"/>
                      <a:lumOff val="15000"/>
                    </a:schemeClr>
                  </a:solidFill>
                </a:rPr>
                <a:t>Empower</a:t>
              </a:r>
              <a:br>
                <a:rPr lang="en-US" sz="2000">
                  <a:solidFill>
                    <a:schemeClr val="tx1">
                      <a:lumMod val="85000"/>
                      <a:lumOff val="15000"/>
                    </a:schemeClr>
                  </a:solidFill>
                </a:rPr>
              </a:br>
              <a:r>
                <a:rPr lang="en-US" sz="2000">
                  <a:solidFill>
                    <a:schemeClr val="tx1">
                      <a:lumMod val="85000"/>
                      <a:lumOff val="15000"/>
                    </a:schemeClr>
                  </a:solidFill>
                </a:rPr>
                <a:t>people</a:t>
              </a:r>
              <a:endParaRPr lang="en-GB" sz="2000" err="1">
                <a:solidFill>
                  <a:schemeClr val="tx1">
                    <a:lumMod val="85000"/>
                    <a:lumOff val="15000"/>
                  </a:schemeClr>
                </a:solidFill>
              </a:endParaRPr>
            </a:p>
          </p:txBody>
        </p:sp>
        <p:sp>
          <p:nvSpPr>
            <p:cNvPr id="25" name="TextBox 24">
              <a:extLst>
                <a:ext uri="{FF2B5EF4-FFF2-40B4-BE49-F238E27FC236}">
                  <a16:creationId xmlns:a16="http://schemas.microsoft.com/office/drawing/2014/main" id="{CF95C1E5-26C9-40BF-A871-23FB3D7284E3}"/>
                </a:ext>
              </a:extLst>
            </p:cNvPr>
            <p:cNvSpPr txBox="1"/>
            <p:nvPr/>
          </p:nvSpPr>
          <p:spPr>
            <a:xfrm>
              <a:off x="9871527" y="5518953"/>
              <a:ext cx="1165127" cy="615553"/>
            </a:xfrm>
            <a:prstGeom prst="rect">
              <a:avLst/>
            </a:prstGeom>
            <a:noFill/>
          </p:spPr>
          <p:txBody>
            <a:bodyPr wrap="none" lIns="0" tIns="0" rIns="0" bIns="0" rtlCol="0">
              <a:spAutoFit/>
            </a:bodyPr>
            <a:lstStyle/>
            <a:p>
              <a:r>
                <a:rPr lang="en-US" sz="2000">
                  <a:solidFill>
                    <a:schemeClr val="tx1">
                      <a:lumMod val="85000"/>
                      <a:lumOff val="15000"/>
                    </a:schemeClr>
                  </a:solidFill>
                </a:rPr>
                <a:t>Engage</a:t>
              </a:r>
              <a:br>
                <a:rPr lang="en-US" sz="2000">
                  <a:solidFill>
                    <a:schemeClr val="tx1">
                      <a:lumMod val="85000"/>
                      <a:lumOff val="15000"/>
                    </a:schemeClr>
                  </a:solidFill>
                </a:rPr>
              </a:br>
              <a:r>
                <a:rPr lang="en-US" sz="2000">
                  <a:solidFill>
                    <a:schemeClr val="tx1">
                      <a:lumMod val="85000"/>
                      <a:lumOff val="15000"/>
                    </a:schemeClr>
                  </a:solidFill>
                </a:rPr>
                <a:t>customers</a:t>
              </a:r>
              <a:endParaRPr lang="en-GB" sz="2000" err="1">
                <a:solidFill>
                  <a:schemeClr val="tx1">
                    <a:lumMod val="85000"/>
                    <a:lumOff val="15000"/>
                  </a:schemeClr>
                </a:solidFill>
              </a:endParaRPr>
            </a:p>
          </p:txBody>
        </p:sp>
      </p:grpSp>
    </p:spTree>
    <p:extLst>
      <p:ext uri="{BB962C8B-B14F-4D97-AF65-F5344CB8AC3E}">
        <p14:creationId xmlns:p14="http://schemas.microsoft.com/office/powerpoint/2010/main" val="49365121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IO_NATIVESECTIONS" val="﻿&lt;?xml version=&quot;1.0&quot; encoding=&quot;utf-8&quot;?&gt;&lt;ArrayOfNativeSection xmlns:xsi=&quot;http://www.w3.org/2001/XMLSchema-instance&quot; xmlns:xsd=&quot;http://www.w3.org/2001/XMLSchema&quot;&gt;&lt;NativeSection&gt;&lt;Name&gt;Introduction to Windows PowerShell&lt;/Name&gt;&lt;FirstSlideIndex&gt;4&lt;/FirstSlideIndex&gt;&lt;SlidesCount&gt;6&lt;/SlidesCount&gt;&lt;SlideGuids&gt;&lt;guid&gt;9d9e1da7-2723-4f69-b69f-21b1693715c5&lt;/guid&gt;&lt;guid&gt;3ccd3973-1ec5-46fa-8710-ff514ce2a1f3&lt;/guid&gt;&lt;guid&gt;bc67d307-7296-45c5-86cd-00562e489dd6&lt;/guid&gt;&lt;guid&gt;672fc58f-c006-4e7b-83c2-90f4529f2400&lt;/guid&gt;&lt;guid&gt;318999cc-0be6-4be2-83d0-cb8fe10122fa&lt;/guid&gt;&lt;guid&gt;459b7d24-9e19-433a-accc-69f76be60f43&lt;/guid&gt;&lt;/SlideGuids&gt;&lt;/NativeSection&gt;&lt;NativeSection&gt;&lt;Name&gt;Introduction to Windows PowerShell - The PowerShell shell&lt;/Name&gt;&lt;FirstSlideIndex&gt;10&lt;/FirstSlideIndex&gt;&lt;SlidesCount&gt;7&lt;/SlidesCount&gt;&lt;SlideGuids&gt;&lt;guid&gt;3358efb2-d4c0-4d61-994f-75e3275fac2b&lt;/guid&gt;&lt;guid&gt;6ae3b69a-fbee-464e-ae86-3ecd39513fa0&lt;/guid&gt;&lt;guid&gt;4e0b095b-d004-4f1b-9c6b-30c2d0469d61&lt;/guid&gt;&lt;guid&gt;1d1652e4-8311-451e-9a8c-b2119571880d&lt;/guid&gt;&lt;guid&gt;aa04ec43-c604-4a73-b2eb-0ef0ee77f79c&lt;/guid&gt;&lt;guid&gt;00adf8b6-932b-4200-a1bc-c3f07f8f4d64&lt;/guid&gt;&lt;guid&gt;7e7f40d8-8d37-45ee-9724-a8bf02ad8fcf&lt;/guid&gt;&lt;/SlideGuids&gt;&lt;/NativeSection&gt;&lt;NativeSection&gt;&lt;Name&gt;Introduction to Windows PowerShell - Integrated Scripting Environment (ISE)&lt;/Name&gt;&lt;FirstSlideIndex&gt;17&lt;/FirstSlideIndex&gt;&lt;SlidesCount&gt;7&lt;/SlidesCount&gt;&lt;SlideGuids&gt;&lt;guid&gt;ca3cdbe2-c1a0-496c-8b03-963455ae08cc&lt;/guid&gt;&lt;guid&gt;b1a90355-9415-45f5-a99d-f37839064456&lt;/guid&gt;&lt;guid&gt;3bc041ee-b16c-40a8-a375-66ea1d776dc0&lt;/guid&gt;&lt;guid&gt;b6acce1c-41ec-4e65-bdcc-23f3b5b20db0&lt;/guid&gt;&lt;guid&gt;768a6834-0cfa-4d1b-b334-ac15dc4109ca&lt;/guid&gt;&lt;guid&gt;00adf8b6-932b-4200-a1bc-c3f07f8f4d64&lt;/guid&gt;&lt;guid&gt;7e7f40d8-8d37-45ee-9724-a8bf02ad8fcf&lt;/guid&gt;&lt;/SlideGuids&gt;&lt;/NativeSection&gt;&lt;NativeSection&gt;&lt;Name&gt;Introduction to Windows PowerShell - Integrated Scripting Environment (ISE) - Features&lt;/Name&gt;&lt;FirstSlideIndex&gt;24&lt;/FirstSlideIndex&gt;&lt;SlidesCount&gt;10&lt;/SlidesCount&gt;&lt;SlideGuids&gt;&lt;guid&gt;e1166bed-b1cf-4a18-b3fa-270e99523a73&lt;/guid&gt;&lt;guid&gt;1b439196-c8b3-443c-adfe-ddd445fc1dea&lt;/guid&gt;&lt;guid&gt;5db85947-b1b2-4c61-b1a6-466fcb9ccbc5&lt;/guid&gt;&lt;guid&gt;ff6facb6-682b-4525-82a1-7d48607b7e88&lt;/guid&gt;&lt;guid&gt;30280d42-31cf-4e37-be85-b7dbaab0bb92&lt;/guid&gt;&lt;guid&gt;f026dc64-98b4-4191-a399-1bde3e751c77&lt;/guid&gt;&lt;guid&gt;96dccee5-e57f-4ffe-9f58-07c261f2f193&lt;/guid&gt;&lt;guid&gt;58797128-d2cf-4e7b-ad59-8a18432caccf&lt;/guid&gt;&lt;guid&gt;00adf8b6-932b-4200-a1bc-c3f07f8f4d64&lt;/guid&gt;&lt;guid&gt;7e7f40d8-8d37-45ee-9724-a8bf02ad8fcf&lt;/guid&gt;&lt;/SlideGuids&gt;&lt;/NativeSection&gt;&lt;NativeSection&gt;&lt;Name&gt;Introduction to Commands&lt;/Name&gt;&lt;FirstSlideIndex&gt;34&lt;/FirstSlideIndex&gt;&lt;SlidesCount&gt;2&lt;/SlidesCount&gt;&lt;SlideGuids&gt;&lt;guid&gt;1f669531-dd69-4ef9-a692-f0ee18299d4d&lt;/guid&gt;&lt;guid&gt;3ccd3973-1ec5-46fa-8710-ff514ce2a1f3&lt;/guid&gt;&lt;/SlideGuids&gt;&lt;/NativeSection&gt;&lt;NativeSection&gt;&lt;Name&gt;Introduction to Commands - External Commands&lt;/Name&gt;&lt;FirstSlideIndex&gt;36&lt;/FirstSlideIndex&gt;&lt;SlidesCount&gt;5&lt;/SlidesCount&gt;&lt;SlideGuids&gt;&lt;guid&gt;3feb09ab-e4a3-4df2-b9b2-7c59bed53a69&lt;/guid&gt;&lt;guid&gt;6f878c01-a3eb-40d3-a213-c43f4a3ab641&lt;/guid&gt;&lt;guid&gt;cb107531-a8e9-469d-b5bd-c28436624552&lt;/guid&gt;&lt;guid&gt;6b3f75de-a037-4381-8fc8-618b7e265e56&lt;/guid&gt;&lt;guid&gt;7e7f40d8-8d37-45ee-9724-a8bf02ad8fcf&lt;/guid&gt;&lt;/SlideGuids&gt;&lt;/NativeSection&gt;&lt;NativeSection&gt;&lt;Name&gt;Introduction to Commands - PowerShell commands&lt;/Name&gt;&lt;FirstSlideIndex&gt;41&lt;/FirstSlideIndex&gt;&lt;SlidesCount&gt;12&lt;/SlidesCount&gt;&lt;SlideGuids&gt;&lt;guid&gt;426e1b04-391b-466b-bc29-8a42babefe40&lt;/guid&gt;&lt;guid&gt;a0578b4a-a1e6-4f54-93e4-8bf201accac6&lt;/guid&gt;&lt;guid&gt;a6d5c4db-5b9a-49b0-b2ba-bd0b3bff0758&lt;/guid&gt;&lt;guid&gt;b8052ebc-3fa8-4abe-9c2e-59c3bb4707ee&lt;/guid&gt;&lt;guid&gt;b794a4d1-9791-4bab-b28e-5253577824c6&lt;/guid&gt;&lt;guid&gt;0998e991-5e28-429f-9c2c-28193cee6032&lt;/guid&gt;&lt;guid&gt;4986f64a-99cf-404c-b710-071ed6bff202&lt;/guid&gt;&lt;guid&gt;9d70877b-88a2-415b-b023-87e5f0f10101&lt;/guid&gt;&lt;guid&gt;62563174-4078-46c5-a87c-d458e27091aa&lt;/guid&gt;&lt;guid&gt;bcf04dda-96d7-464b-ab84-ae63980a8e84&lt;/guid&gt;&lt;guid&gt;0e9c346d-8ca7-47d7-a3ea-dd9761e48c90&lt;/guid&gt;&lt;guid&gt;7e7f40d8-8d37-45ee-9724-a8bf02ad8fcf&lt;/guid&gt;&lt;/SlideGuids&gt;&lt;/NativeSection&gt;&lt;NativeSection&gt;&lt;Name&gt;Introduction to Commands - Cmdlet Syntax&lt;/Name&gt;&lt;FirstSlideIndex&gt;53&lt;/FirstSlideIndex&gt;&lt;SlidesCount&gt;14&lt;/SlidesCount&gt;&lt;SlideGuids&gt;&lt;guid&gt;7209000d-aa96-4e20-a91c-501ebc107778&lt;/guid&gt;&lt;guid&gt;f01cb306-9e1f-4590-9e38-bbf493ef8b1f&lt;/guid&gt;&lt;guid&gt;27b66761-f25d-4ebf-b7cd-c087bafe2652&lt;/guid&gt;&lt;guid&gt;7209000d-aa96-4e20-a91c-501ebc107778&lt;/guid&gt;&lt;guid&gt;7209000d-aa96-4e20-a91c-501ebc107778&lt;/guid&gt;&lt;guid&gt;7209000d-aa96-4e20-a91c-501ebc107778&lt;/guid&gt;&lt;guid&gt;7209000d-aa96-4e20-a91c-501ebc107778&lt;/guid&gt;&lt;guid&gt;7209000d-aa96-4e20-a91c-501ebc107778&lt;/guid&gt;&lt;guid&gt;7209000d-aa96-4e20-a91c-501ebc107778&lt;/guid&gt;&lt;guid&gt;5be2a765-e72f-40ef-9415-d6db991094bf&lt;/guid&gt;&lt;guid&gt;0c6b5fa0-27fa-4460-9bdd-29a275a83938&lt;/guid&gt;&lt;guid&gt;6806274d-ae00-4671-bcc4-6c446fd75137&lt;/guid&gt;&lt;guid&gt;eff1ad0d-edff-4696-b71d-26e747cd86cc&lt;/guid&gt;&lt;guid&gt;7e7f40d8-8d37-45ee-9724-a8bf02ad8fcf&lt;/guid&gt;&lt;/SlideGuids&gt;&lt;/NativeSection&gt;&lt;NativeSection&gt;&lt;Name&gt;Introduction to Commands - Cmdlet Common Parameters&lt;/Name&gt;&lt;FirstSlideIndex&gt;67&lt;/FirstSlideIndex&gt;&lt;SlidesCount&gt;12&lt;/SlidesCount&gt;&lt;SlideGuids&gt;&lt;guid&gt;9654f450-f019-44e6-b65b-d1bb1c9ab9cf&lt;/guid&gt;&lt;guid&gt;3f57c3d8-ad09-42db-8b7f-fb53311bbcb1&lt;/guid&gt;&lt;guid&gt;1b20324c-120d-4cd2-829e-ef4a36f4353a&lt;/guid&gt;&lt;guid&gt;cac7793a-fc43-4ff7-bf41-3e011449d657&lt;/guid&gt;&lt;guid&gt;8f045e5b-b095-40cd-80a0-6e971422544f&lt;/guid&gt;&lt;guid&gt;95714aaa-8dfb-4b1e-8b1e-37271dd273fa&lt;/guid&gt;&lt;guid&gt;9ab87bb2-7e8f-4af4-a94a-a8610fdccfdc&lt;/guid&gt;&lt;guid&gt;777d5f4b-0b2a-4316-82e8-5d730bbccaab&lt;/guid&gt;&lt;guid&gt;4654dda3-5a19-4678-8030-b1706eb3eb3f&lt;/guid&gt;&lt;guid&gt;2446594d-bc9d-40a4-8baa-b7757caf755f&lt;/guid&gt;&lt;guid&gt;b9cda98c-f984-44d2-949b-c0a768deba69&lt;/guid&gt;&lt;guid&gt;7e7f40d8-8d37-45ee-9724-a8bf02ad8fcf&lt;/guid&gt;&lt;/SlideGuids&gt;&lt;/NativeSection&gt;&lt;NativeSection&gt;&lt;Name&gt;Introduction to Commands - Command Termination and Line Continuation&lt;/Name&gt;&lt;FirstSlideIndex&gt;79&lt;/FirstSlideIndex&gt;&lt;SlidesCount&gt;8&lt;/SlidesCount&gt;&lt;SlideGuids&gt;&lt;guid&gt;1a25d4e7-21ea-4c9d-82ca-1c4d40b802e6&lt;/guid&gt;&lt;guid&gt;d4fc2cfb-1f4c-4284-9a90-8a9dfac87a51&lt;/guid&gt;&lt;guid&gt;00691e86-e96c-4ad2-9f74-ef4b3fa2693f&lt;/guid&gt;&lt;guid&gt;24f45a39-5d68-4f45-9666-28a431578cb4&lt;/guid&gt;&lt;guid&gt;cda6b029-eec0-4e35-9554-8139afb73cdf&lt;/guid&gt;&lt;guid&gt;ed0db01f-b035-4031-8354-c833afab6954&lt;/guid&gt;&lt;guid&gt;ae2f9860-d0e5-45d9-aeb9-b8c30276d763&lt;/guid&gt;&lt;guid&gt;7e7f40d8-8d37-45ee-9724-a8bf02ad8fcf&lt;/guid&gt;&lt;/SlideGuids&gt;&lt;/NativeSection&gt;&lt;NativeSection&gt;&lt;Name&gt;Introduction to Commands - Built-in Aliases&lt;/Name&gt;&lt;FirstSlideIndex&gt;87&lt;/FirstSlideIndex&gt;&lt;SlidesCount&gt;5&lt;/SlidesCount&gt;&lt;SlideGuids&gt;&lt;guid&gt;daa0c646-4964-4677-b662-6d7b5bde0af7&lt;/guid&gt;&lt;guid&gt;4df4c6eb-d2a5-4e73-bc8d-d337ce32b5c8&lt;/guid&gt;&lt;guid&gt;c1f56b12-3707-4f35-8733-39b9c38473e9&lt;/guid&gt;&lt;guid&gt;a3c72e30-c9fd-41a2-81b7-774a592681f2&lt;/guid&gt;&lt;guid&gt;7e7f40d8-8d37-45ee-9724-a8bf02ad8fcf&lt;/guid&gt;&lt;/SlideGuids&gt;&lt;/NativeSection&gt;&lt;NativeSection&gt;&lt;Name&gt;Introduction to Commands - User-defined Aliases&lt;/Name&gt;&lt;FirstSlideIndex&gt;92&lt;/FirstSlideIndex&gt;&lt;SlidesCount&gt;5&lt;/SlidesCount&gt;&lt;SlideGuids&gt;&lt;guid&gt;a7c2d5d0-e482-48f2-9014-d873da40f698&lt;/guid&gt;&lt;guid&gt;aa04ec43-c604-4a73-b2eb-0ef0ee77f79c&lt;/guid&gt;&lt;guid&gt;7209000d-aa96-4e20-a91c-501ebc107778&lt;/guid&gt;&lt;guid&gt;20c1946b-9a3c-4b0a-ba7c-74353ae716f5&lt;/guid&gt;&lt;guid&gt;7e7f40d8-8d37-45ee-9724-a8bf02ad8fcf&lt;/guid&gt;&lt;/SlideGuids&gt;&lt;/NativeSection&gt;&lt;NativeSection&gt;&lt;Name&gt;Introduction to Commands - Lab: Introduction to Commands&lt;/Name&gt;&lt;FirstSlideIndex&gt;97&lt;/FirstSlideIndex&gt;&lt;SlidesCount&gt;2&lt;/SlidesCount&gt;&lt;SlideGuids&gt;&lt;guid&gt;e5936d9c-b546-443b-afcc-e10e11a5dae6&lt;/guid&gt;&lt;guid&gt;1e5e1ebb-e8bf-4fba-87f5-5fca36bd0235&lt;/guid&gt;&lt;/SlideGuids&gt;&lt;/NativeSection&gt;&lt;/ArrayOfNativeSection&gt;"/>
  <p:tag name="MIO_EKGUID" val="602ca75f-b92d-4d33-a8d7-07e8571bebc5"/>
  <p:tag name="MIO_UPDATE" val="True"/>
  <p:tag name="MIO_VERSION" val="30.03.2020 15:44:06"/>
  <p:tag name="MIO_DBID" val="12B0C59E-2253-4124-A5E9-470ADF4CB168"/>
  <p:tag name="MIO_LASTDOWNLOADED" val="30.03.2020 17:44:54"/>
  <p:tag name="MIO_OBJECTNAME" val="Module Dark Grey"/>
  <p:tag name="MIO_LASTEDITORNAME" val="Devid Treuling"/>
</p:tagLst>
</file>

<file path=ppt/tags/tag10.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b0bc2a4e-b359-41fd-8d02-f26205a8e61a"/>
  <p:tag name="MIO_UPDATE" val="True"/>
  <p:tag name="MIO_VERSION" val="30.03.2020 15:44:05"/>
  <p:tag name="MIO_DBID" val="12b0c59e-2253-4124-a5e9-470adf4cb168"/>
  <p:tag name="MIO_LASTDOWNLOADED" val="30.03.2020 15:44:52"/>
  <p:tag name="MIO_OBJECTNAME" val="Questions?"/>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GUID" val="77499e9a-31aa-40e0-aa71-ba32caef6098"/>
  <p:tag name="MIO_EKGUID" val="dadf7f33-1b3b-444f-82e3-91528bb138ab"/>
  <p:tag name="MIO_UPDATE" val="True"/>
  <p:tag name="MIO_VERSION" val="30.03.2020 15:44:05"/>
  <p:tag name="MIO_DBID" val="12b0c59e-2253-4124-a5e9-470adf4cb168"/>
  <p:tag name="MIO_LASTDOWNLOADED" val="30.03.2020 15:44:51"/>
  <p:tag name="MIO_OBJECTNAME" val="Title"/>
  <p:tag name="MIO_LASTEDITORNAME" val="Devid Treuling"/>
</p:tagLst>
</file>

<file path=ppt/tags/tag3.xml><?xml version="1.0" encoding="utf-8"?>
<p:tagLst xmlns:a="http://schemas.openxmlformats.org/drawingml/2006/main" xmlns:r="http://schemas.openxmlformats.org/officeDocument/2006/relationships" xmlns:p="http://schemas.openxmlformats.org/presentationml/2006/main">
  <p:tag name="MIO_GUID" val="55a10cb0-526b-427f-b329-564b9d813585"/>
  <p:tag name="MIO_EKGUID" val="16198fbd-a8ef-4b10-90b5-600ff933c912"/>
  <p:tag name="MIO_UPDATE" val="True"/>
  <p:tag name="MIO_VERSION" val="30.03.2020 15:44:05"/>
  <p:tag name="MIO_DBID" val="12b0c59e-2253-4124-a5e9-470adf4cb168"/>
  <p:tag name="MIO_LASTDOWNLOADED" val="30.03.2020 15:44:51"/>
  <p:tag name="MIO_OBJECTNAME" val="Disclaimer"/>
  <p:tag name="MIO_LASTEDITORNAME" val="Devid Treuling"/>
</p:tagLst>
</file>

<file path=ppt/tags/tag4.xml><?xml version="1.0" encoding="utf-8"?>
<p:tagLst xmlns:a="http://schemas.openxmlformats.org/drawingml/2006/main" xmlns:r="http://schemas.openxmlformats.org/officeDocument/2006/relationships" xmlns:p="http://schemas.openxmlformats.org/presentationml/2006/main">
  <p:tag name="MIO_GUID" val="3f15d768-aaeb-472a-a613-08046adda187"/>
  <p:tag name="MIO_EKGUID" val="66b2b442-327e-43dd-bd4d-df915862f5d3"/>
  <p:tag name="MIO_UPDATE" val="True"/>
  <p:tag name="MIO_VERSION" val="30.03.2020 15:44:05"/>
  <p:tag name="MIO_DBID" val="12b0c59e-2253-4124-a5e9-470adf4cb168"/>
  <p:tag name="MIO_LASTDOWNLOADED" val="30.03.2020 15:44:51"/>
  <p:tag name="MIO_OBJECTNAME" val="Learning Units covered in this Module"/>
  <p:tag name="MIO_LASTEDITORNAME" val="Devid Treuling"/>
</p:tagLst>
</file>

<file path=ppt/tags/tag5.xml><?xml version="1.0" encoding="utf-8"?>
<p:tagLst xmlns:a="http://schemas.openxmlformats.org/drawingml/2006/main" xmlns:r="http://schemas.openxmlformats.org/officeDocument/2006/relationships" xmlns:p="http://schemas.openxmlformats.org/presentationml/2006/main">
  <p:tag name="MIO_GUID" val="3f15d768-aaeb-472a-a613-08046adda187"/>
  <p:tag name="MIO_EKGUID" val="66b2b442-327e-43dd-bd4d-df915862f5d3"/>
  <p:tag name="MIO_UPDATE" val="True"/>
  <p:tag name="MIO_VERSION" val="30.03.2020 15:44:05"/>
  <p:tag name="MIO_DBID" val="12b0c59e-2253-4124-a5e9-470adf4cb168"/>
  <p:tag name="MIO_LASTDOWNLOADED" val="30.03.2020 15:44:51"/>
  <p:tag name="MIO_OBJECTNAME" val="Learning Units covered in this Module"/>
  <p:tag name="MIO_LASTEDITORNAME" val="Devid Treuling"/>
</p:tagLst>
</file>

<file path=ppt/tags/tag6.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7.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a97e8222-500f-45cb-8331-4583a822eeb0"/>
  <p:tag name="MIO_UPDATE" val="True"/>
  <p:tag name="MIO_VERSION" val="30.03.2020 15:44:05"/>
  <p:tag name="MIO_DBID" val="12b0c59e-2253-4124-a5e9-470adf4cb168"/>
  <p:tag name="MIO_LASTDOWNLOADED" val="30.03.2020 15:44:51"/>
  <p:tag name="MIO_OBJECTNAME" val="Objectives"/>
  <p:tag name="MIO_LASTEDITORNAME" val="Devid Treuling"/>
</p:tagLst>
</file>

<file path=ppt/tags/tag8.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49620678-51bf-43f9-9090-c87048a425b9"/>
  <p:tag name="MIO_UPDATE" val="True"/>
  <p:tag name="MIO_VERSION" val="30.03.2020 15:44:06"/>
  <p:tag name="MIO_DBID" val="12b0c59e-2253-4124-a5e9-470adf4cb168"/>
  <p:tag name="MIO_LASTDOWNLOADED" val="30.03.2020 15:44:52"/>
  <p:tag name="MIO_OBJECTNAME" val="Lab Name"/>
  <p:tag name="MIO_LASTEDITORNAME" val="Devid Treuling"/>
</p:tagLst>
</file>

<file path=ppt/tags/tag9.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heme/theme1.xml><?xml version="1.0" encoding="utf-8"?>
<a:theme xmlns:a="http://schemas.openxmlformats.org/drawingml/2006/main" name="White Template">
  <a:themeElements>
    <a:clrScheme name="Custom 2">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000000"/>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2 Unified Support Deck_R2" id="{87F4FB34-706C-3B40-A2F5-AAB55F65BD79}" vid="{83F148C1-8898-3D42-A66A-0DC42327C7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10.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1.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2.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3.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4.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5.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6.xml><?xml version="1.0" encoding="utf-8"?>
<ct:contentTypeSchema xmlns:ct="http://schemas.microsoft.com/office/2006/metadata/contentType" xmlns:ma="http://schemas.microsoft.com/office/2006/metadata/properties/metaAttributes" ct:_="" ma:_="" ma:contentTypeName="Document" ma:contentTypeID="0x0101009E45DD9787B3E647B4822733F8D1924C" ma:contentTypeVersion="6" ma:contentTypeDescription="Create a new document." ma:contentTypeScope="" ma:versionID="d3a8600146d6f8fd54a646b10a5121ba">
  <xsd:schema xmlns:xsd="http://www.w3.org/2001/XMLSchema" xmlns:xs="http://www.w3.org/2001/XMLSchema" xmlns:p="http://schemas.microsoft.com/office/2006/metadata/properties" xmlns:ns1="http://schemas.microsoft.com/sharepoint/v3" xmlns:ns2="85fcf250-4ef6-4bc9-bc4c-5d41a161456c" xmlns:ns3="30ea35f1-5204-4ee0-80bd-741d387246c1" targetNamespace="http://schemas.microsoft.com/office/2006/metadata/properties" ma:root="true" ma:fieldsID="c48d4e24bbbce42ff436f70ff4440312" ns1:_="" ns2:_="" ns3:_="">
    <xsd:import namespace="http://schemas.microsoft.com/sharepoint/v3"/>
    <xsd:import namespace="85fcf250-4ef6-4bc9-bc4c-5d41a161456c"/>
    <xsd:import namespace="30ea35f1-5204-4ee0-80bd-741d387246c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5fcf250-4ef6-4bc9-bc4c-5d41a16145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0ea35f1-5204-4ee0-80bd-741d387246c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8.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19.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0.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21.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2.xml><?xml version="1.0" encoding="utf-8"?>
<pd:PersonalizationDefinition xmlns:pd="Strauss.PersonalizationDefinition" name="">
  <pd:DataReferenceList>
    <pd:DataReference datasourceID="feebff45-792f-402d-b0b2-aef9b0ece030" dataFieldID="c025b050-8f9b-4a58-8690-6c2d0d1906cd" variableListUniqueId="d6c5d8a6-45b5-4a0e-b0e7-cf1e0e53bdd5"/>
  </pd:DataReferenceList>
  <pd:VariableReplacementDescriptor name="" desc="" uid="">
    <pd:DataReferenceList>
      <pd:DataReference datasourceID="feebff45-792f-402d-b0b2-aef9b0ece030" dataFieldID="c025b050-8f9b-4a58-8690-6c2d0d1906cd" variableListUniqueId="d6c5d8a6-45b5-4a0e-b0e7-cf1e0e53bdd5"/>
    </pd:DataReferenceList>
  </pd:VariableReplacementDescriptor>
</pd:PersonalizationDefinition>
</file>

<file path=customXml/item23.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24.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5.xml><?xml version="1.0" encoding="utf-8"?>
<pd:PersonalizationDefinition xmlns:pd="Strauss.PersonalizationDefinition" name="">
  <pd:DataReferenceList>
    <pd:DataReference datasourceID="feebff45-792f-402d-b0b2-aef9b0ece030" dataFieldID="0fc3de7b-ed55-4ec3-b286-0b42951918c3" variableListUniqueId="d6c5d8a6-45b5-4a0e-b0e7-cf1e0e53bdd5"/>
  </pd:DataReferenceList>
  <pd:VariableReplacementDescriptor name="" desc="" uid="">
    <pd:DataReferenceList>
      <pd:DataReference datasourceID="feebff45-792f-402d-b0b2-aef9b0ece030" dataFieldID="0fc3de7b-ed55-4ec3-b286-0b42951918c3" variableListUniqueId="d6c5d8a6-45b5-4a0e-b0e7-cf1e0e53bdd5"/>
    </pd:DataReferenceList>
  </pd:VariableReplacementDescriptor>
</pd:PersonalizationDefinition>
</file>

<file path=customXml/item26.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7.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8.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29.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xml><?xml version="1.0" encoding="utf-8"?>
<pd:PersonalizationDefinition xmlns:pd="Strauss.PersonalizationDefinition" name="">
  <pd:DataReferenceList>
    <pd:DataReference datasourceID="feebff45-792f-402d-b0b2-aef9b0ece030" dataFieldID="0fc3de7b-ed55-4ec3-b286-0b42951918c3" variableListUniqueId="d6c5d8a6-45b5-4a0e-b0e7-cf1e0e53bdd5"/>
  </pd:DataReferenceList>
  <pd:VariableReplacementDescriptor name="" desc="" uid="">
    <pd:DataReferenceList>
      <pd:DataReference datasourceID="feebff45-792f-402d-b0b2-aef9b0ece030" dataFieldID="0fc3de7b-ed55-4ec3-b286-0b42951918c3" variableListUniqueId="d6c5d8a6-45b5-4a0e-b0e7-cf1e0e53bdd5"/>
    </pd:DataReferenceList>
  </pd:VariableReplacementDescriptor>
</pd:PersonalizationDefinition>
</file>

<file path=customXml/item30.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1.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2.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3.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4.xml><?xml version="1.0" encoding="utf-8"?>
<pd:PersonalizationDefinition xmlns:pd="Strauss.PersonalizationDefinition" name="">
  <pd:DataReferenceList>
    <pd:DataReference datasourceID="feebff45-792f-402d-b0b2-aef9b0ece030" dataFieldID="c025b050-8f9b-4a58-8690-6c2d0d1906cd" variableListUniqueId="d6c5d8a6-45b5-4a0e-b0e7-cf1e0e53bdd5"/>
  </pd:DataReferenceList>
  <pd:VariableReplacementDescriptor name="" desc="" uid="">
    <pd:DataReferenceList>
      <pd:DataReference datasourceID="feebff45-792f-402d-b0b2-aef9b0ece030" dataFieldID="c025b050-8f9b-4a58-8690-6c2d0d1906cd" variableListUniqueId="d6c5d8a6-45b5-4a0e-b0e7-cf1e0e53bdd5"/>
    </pd:DataReferenceList>
  </pd:VariableReplacementDescriptor>
</pd:PersonalizationDefinition>
</file>

<file path=customXml/item35.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7.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8.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9.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4.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40.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41.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42.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5.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6.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7.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8.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FC25D4-97C7-43A9-B525-3B3BBA76D8AB}">
  <ds:schemaRefs>
    <ds:schemaRef ds:uri="Strauss.PersonalizationDefinition"/>
  </ds:schemaRefs>
</ds:datastoreItem>
</file>

<file path=customXml/itemProps10.xml><?xml version="1.0" encoding="utf-8"?>
<ds:datastoreItem xmlns:ds="http://schemas.openxmlformats.org/officeDocument/2006/customXml" ds:itemID="{7BE5F28F-50CA-40F1-A02E-E794FE33362D}">
  <ds:schemaRefs>
    <ds:schemaRef ds:uri="Strauss.PersonalizationDefinition"/>
  </ds:schemaRefs>
</ds:datastoreItem>
</file>

<file path=customXml/itemProps11.xml><?xml version="1.0" encoding="utf-8"?>
<ds:datastoreItem xmlns:ds="http://schemas.openxmlformats.org/officeDocument/2006/customXml" ds:itemID="{D7FDC28F-4CBD-40ED-9D33-0A1360D5DEC4}">
  <ds:schemaRefs>
    <ds:schemaRef ds:uri="Strauss.PersonalizationDefinition"/>
  </ds:schemaRefs>
</ds:datastoreItem>
</file>

<file path=customXml/itemProps12.xml><?xml version="1.0" encoding="utf-8"?>
<ds:datastoreItem xmlns:ds="http://schemas.openxmlformats.org/officeDocument/2006/customXml" ds:itemID="{C1060A51-5976-4775-97EE-ABE1B1E4972A}">
  <ds:schemaRefs>
    <ds:schemaRef ds:uri="Strauss.PersonalizationDefinition"/>
  </ds:schemaRefs>
</ds:datastoreItem>
</file>

<file path=customXml/itemProps13.xml><?xml version="1.0" encoding="utf-8"?>
<ds:datastoreItem xmlns:ds="http://schemas.openxmlformats.org/officeDocument/2006/customXml" ds:itemID="{82C716E8-B770-4139-99B0-F35B9C64B90F}">
  <ds:schemaRefs>
    <ds:schemaRef ds:uri="Strauss.PersonalizationDefinition"/>
  </ds:schemaRefs>
</ds:datastoreItem>
</file>

<file path=customXml/itemProps14.xml><?xml version="1.0" encoding="utf-8"?>
<ds:datastoreItem xmlns:ds="http://schemas.openxmlformats.org/officeDocument/2006/customXml" ds:itemID="{5C919DC8-E31E-42F0-9621-B916C2E029BA}">
  <ds:schemaRefs>
    <ds:schemaRef ds:uri="Strauss.PersonalizationDefinition"/>
  </ds:schemaRefs>
</ds:datastoreItem>
</file>

<file path=customXml/itemProps15.xml><?xml version="1.0" encoding="utf-8"?>
<ds:datastoreItem xmlns:ds="http://schemas.openxmlformats.org/officeDocument/2006/customXml" ds:itemID="{68BE9F8F-073F-46B7-B2D0-86DC8E2E9DCE}">
  <ds:schemaRefs>
    <ds:schemaRef ds:uri="Strauss.PersonalizationDefinition"/>
  </ds:schemaRefs>
</ds:datastoreItem>
</file>

<file path=customXml/itemProps16.xml><?xml version="1.0" encoding="utf-8"?>
<ds:datastoreItem xmlns:ds="http://schemas.openxmlformats.org/officeDocument/2006/customXml" ds:itemID="{04DBF30C-95AA-4848-BF69-8F6F23BA9B32}"/>
</file>

<file path=customXml/itemProps17.xml><?xml version="1.0" encoding="utf-8"?>
<ds:datastoreItem xmlns:ds="http://schemas.openxmlformats.org/officeDocument/2006/customXml" ds:itemID="{D55AC15F-0A03-4D96-AA43-65FC3DCE2717}">
  <ds:schemaRefs>
    <ds:schemaRef ds:uri="Strauss.PersonalizationDefinition"/>
  </ds:schemaRefs>
</ds:datastoreItem>
</file>

<file path=customXml/itemProps18.xml><?xml version="1.0" encoding="utf-8"?>
<ds:datastoreItem xmlns:ds="http://schemas.openxmlformats.org/officeDocument/2006/customXml" ds:itemID="{ECCE7DC3-F525-4E76-8812-56FCA2D21E50}">
  <ds:schemaRefs>
    <ds:schemaRef ds:uri="Strauss.PersonalizationDefinition"/>
  </ds:schemaRefs>
</ds:datastoreItem>
</file>

<file path=customXml/itemProps19.xml><?xml version="1.0" encoding="utf-8"?>
<ds:datastoreItem xmlns:ds="http://schemas.openxmlformats.org/officeDocument/2006/customXml" ds:itemID="{32920470-F086-4197-B6FE-12027DE25DCC}">
  <ds:schemaRefs>
    <ds:schemaRef ds:uri="Strauss.PersonalizationDefinition"/>
  </ds:schemaRefs>
</ds:datastoreItem>
</file>

<file path=customXml/itemProps2.xml><?xml version="1.0" encoding="utf-8"?>
<ds:datastoreItem xmlns:ds="http://schemas.openxmlformats.org/officeDocument/2006/customXml" ds:itemID="{DF333A1B-0A9C-4DA8-ADAB-4378B69FDC48}">
  <ds:schemaRefs>
    <ds:schemaRef ds:uri="Strauss.PersonalizationDefinition"/>
  </ds:schemaRefs>
</ds:datastoreItem>
</file>

<file path=customXml/itemProps20.xml><?xml version="1.0" encoding="utf-8"?>
<ds:datastoreItem xmlns:ds="http://schemas.openxmlformats.org/officeDocument/2006/customXml" ds:itemID="{EF4AA5EB-A638-4D3A-B852-E71E18ED4953}">
  <ds:schemaRefs>
    <ds:schemaRef ds:uri="Strauss.PersonalizationDefinition"/>
  </ds:schemaRefs>
</ds:datastoreItem>
</file>

<file path=customXml/itemProps21.xml><?xml version="1.0" encoding="utf-8"?>
<ds:datastoreItem xmlns:ds="http://schemas.openxmlformats.org/officeDocument/2006/customXml" ds:itemID="{46522A59-B026-4350-BB1A-BEB05240770F}">
  <ds:schemaRefs>
    <ds:schemaRef ds:uri="Strauss.PersonalizationDefinition"/>
  </ds:schemaRefs>
</ds:datastoreItem>
</file>

<file path=customXml/itemProps22.xml><?xml version="1.0" encoding="utf-8"?>
<ds:datastoreItem xmlns:ds="http://schemas.openxmlformats.org/officeDocument/2006/customXml" ds:itemID="{541D4602-AC17-4CBD-B95E-D5B3D757BC54}">
  <ds:schemaRefs>
    <ds:schemaRef ds:uri="Strauss.PersonalizationDefinition"/>
  </ds:schemaRefs>
</ds:datastoreItem>
</file>

<file path=customXml/itemProps23.xml><?xml version="1.0" encoding="utf-8"?>
<ds:datastoreItem xmlns:ds="http://schemas.openxmlformats.org/officeDocument/2006/customXml" ds:itemID="{4A3F169F-E27D-4A25-888C-4C5D83BAC082}">
  <ds:schemaRefs>
    <ds:schemaRef ds:uri="Strauss.PersonalizationDefinition"/>
  </ds:schemaRefs>
</ds:datastoreItem>
</file>

<file path=customXml/itemProps24.xml><?xml version="1.0" encoding="utf-8"?>
<ds:datastoreItem xmlns:ds="http://schemas.openxmlformats.org/officeDocument/2006/customXml" ds:itemID="{406127A5-B8F7-4F8A-95A9-8E20F72EA129}">
  <ds:schemaRefs>
    <ds:schemaRef ds:uri="Strauss.PersonalizationDefinition"/>
  </ds:schemaRefs>
</ds:datastoreItem>
</file>

<file path=customXml/itemProps25.xml><?xml version="1.0" encoding="utf-8"?>
<ds:datastoreItem xmlns:ds="http://schemas.openxmlformats.org/officeDocument/2006/customXml" ds:itemID="{13A5538B-5199-4900-941A-B01E377F2065}">
  <ds:schemaRefs>
    <ds:schemaRef ds:uri="Strauss.PersonalizationDefinition"/>
  </ds:schemaRefs>
</ds:datastoreItem>
</file>

<file path=customXml/itemProps26.xml><?xml version="1.0" encoding="utf-8"?>
<ds:datastoreItem xmlns:ds="http://schemas.openxmlformats.org/officeDocument/2006/customXml" ds:itemID="{F56EB5D8-3CD5-48EE-9536-13CF2B9AC25D}">
  <ds:schemaRefs>
    <ds:schemaRef ds:uri="Strauss.PersonalizationDefinition"/>
  </ds:schemaRefs>
</ds:datastoreItem>
</file>

<file path=customXml/itemProps27.xml><?xml version="1.0" encoding="utf-8"?>
<ds:datastoreItem xmlns:ds="http://schemas.openxmlformats.org/officeDocument/2006/customXml" ds:itemID="{2BCFCE7B-4A43-491B-887D-365E2A1C50B2}">
  <ds:schemaRefs>
    <ds:schemaRef ds:uri="Strauss.PersonalizationDefinition"/>
  </ds:schemaRefs>
</ds:datastoreItem>
</file>

<file path=customXml/itemProps28.xml><?xml version="1.0" encoding="utf-8"?>
<ds:datastoreItem xmlns:ds="http://schemas.openxmlformats.org/officeDocument/2006/customXml" ds:itemID="{6F485757-9F3C-4A1E-9E86-E1C1551910BA}">
  <ds:schemaRefs>
    <ds:schemaRef ds:uri="Strauss.PersonalizationDefinition"/>
  </ds:schemaRefs>
</ds:datastoreItem>
</file>

<file path=customXml/itemProps29.xml><?xml version="1.0" encoding="utf-8"?>
<ds:datastoreItem xmlns:ds="http://schemas.openxmlformats.org/officeDocument/2006/customXml" ds:itemID="{08068EAD-DA6C-4DC8-843E-9CB0982D15F3}">
  <ds:schemaRefs>
    <ds:schemaRef ds:uri="Strauss.PersonalizationDefinition"/>
  </ds:schemaRefs>
</ds:datastoreItem>
</file>

<file path=customXml/itemProps3.xml><?xml version="1.0" encoding="utf-8"?>
<ds:datastoreItem xmlns:ds="http://schemas.openxmlformats.org/officeDocument/2006/customXml" ds:itemID="{E7EBEF02-C69B-46E0-B38A-E51611CE5254}">
  <ds:schemaRefs>
    <ds:schemaRef ds:uri="Strauss.PersonalizationDefinition"/>
  </ds:schemaRefs>
</ds:datastoreItem>
</file>

<file path=customXml/itemProps30.xml><?xml version="1.0" encoding="utf-8"?>
<ds:datastoreItem xmlns:ds="http://schemas.openxmlformats.org/officeDocument/2006/customXml" ds:itemID="{B228D3F7-8445-4CE7-92DC-AC7FE2D5A2AF}">
  <ds:schemaRefs>
    <ds:schemaRef ds:uri="Strauss.PersonalizationDefinition"/>
  </ds:schemaRefs>
</ds:datastoreItem>
</file>

<file path=customXml/itemProps31.xml><?xml version="1.0" encoding="utf-8"?>
<ds:datastoreItem xmlns:ds="http://schemas.openxmlformats.org/officeDocument/2006/customXml" ds:itemID="{712108F3-86F2-4B95-AF2D-FE4E45965FCC}">
  <ds:schemaRefs>
    <ds:schemaRef ds:uri="Strauss.PersonalizationDefinition"/>
  </ds:schemaRefs>
</ds:datastoreItem>
</file>

<file path=customXml/itemProps32.xml><?xml version="1.0" encoding="utf-8"?>
<ds:datastoreItem xmlns:ds="http://schemas.openxmlformats.org/officeDocument/2006/customXml" ds:itemID="{BC268A45-186B-46A3-937F-0E016CEA70C1}">
  <ds:schemaRefs>
    <ds:schemaRef ds:uri="Strauss.PersonalizationDefinition"/>
  </ds:schemaRefs>
</ds:datastoreItem>
</file>

<file path=customXml/itemProps33.xml><?xml version="1.0" encoding="utf-8"?>
<ds:datastoreItem xmlns:ds="http://schemas.openxmlformats.org/officeDocument/2006/customXml" ds:itemID="{DE0DC7DC-A960-4E6E-BF1B-D3D906B081A2}">
  <ds:schemaRefs>
    <ds:schemaRef ds:uri="Strauss.PersonalizationDefinition"/>
  </ds:schemaRefs>
</ds:datastoreItem>
</file>

<file path=customXml/itemProps34.xml><?xml version="1.0" encoding="utf-8"?>
<ds:datastoreItem xmlns:ds="http://schemas.openxmlformats.org/officeDocument/2006/customXml" ds:itemID="{92C27BF9-6042-4A64-97C5-4D309EE5CA70}">
  <ds:schemaRefs>
    <ds:schemaRef ds:uri="Strauss.PersonalizationDefinition"/>
  </ds:schemaRefs>
</ds:datastoreItem>
</file>

<file path=customXml/itemProps35.xml><?xml version="1.0" encoding="utf-8"?>
<ds:datastoreItem xmlns:ds="http://schemas.openxmlformats.org/officeDocument/2006/customXml" ds:itemID="{B09E3EAE-66CA-4A91-A5FE-A34A70B099ED}">
  <ds:schemaRefs>
    <ds:schemaRef ds:uri="Strauss.PersonalizationDefinition"/>
  </ds:schemaRefs>
</ds:datastoreItem>
</file>

<file path=customXml/itemProps36.xml><?xml version="1.0" encoding="utf-8"?>
<ds:datastoreItem xmlns:ds="http://schemas.openxmlformats.org/officeDocument/2006/customXml" ds:itemID="{AC7687D8-5695-4F99-A8BA-1D247B418C22}">
  <ds:schemaRefs>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230e9df3-be65-4c73-a93b-d1236ebd677e"/>
    <ds:schemaRef ds:uri="http://schemas.microsoft.com/sharepoint/v3"/>
    <ds:schemaRef ds:uri="http://purl.org/dc/dcmitype/"/>
    <ds:schemaRef ds:uri="0955201b-1586-4037-945b-ff221c86e833"/>
    <ds:schemaRef ds:uri="41e4b81d-ff3e-4b06-aa7a-6d0fe53b2939"/>
    <ds:schemaRef ds:uri="http://purl.org/dc/elements/1.1/"/>
  </ds:schemaRefs>
</ds:datastoreItem>
</file>

<file path=customXml/itemProps37.xml><?xml version="1.0" encoding="utf-8"?>
<ds:datastoreItem xmlns:ds="http://schemas.openxmlformats.org/officeDocument/2006/customXml" ds:itemID="{734F6CED-B619-41E0-BEDE-58B64D5F5EB2}">
  <ds:schemaRefs>
    <ds:schemaRef ds:uri="Strauss.PersonalizationDefinition"/>
  </ds:schemaRefs>
</ds:datastoreItem>
</file>

<file path=customXml/itemProps38.xml><?xml version="1.0" encoding="utf-8"?>
<ds:datastoreItem xmlns:ds="http://schemas.openxmlformats.org/officeDocument/2006/customXml" ds:itemID="{103AB8E4-C30A-4895-9606-8D77F2E70F19}">
  <ds:schemaRefs>
    <ds:schemaRef ds:uri="Strauss.PersonalizationDefinition"/>
  </ds:schemaRefs>
</ds:datastoreItem>
</file>

<file path=customXml/itemProps39.xml><?xml version="1.0" encoding="utf-8"?>
<ds:datastoreItem xmlns:ds="http://schemas.openxmlformats.org/officeDocument/2006/customXml" ds:itemID="{A09B3D8F-A36C-4B6D-871D-C53F61DFD219}">
  <ds:schemaRefs>
    <ds:schemaRef ds:uri="Strauss.PersonalizationDefinition"/>
  </ds:schemaRefs>
</ds:datastoreItem>
</file>

<file path=customXml/itemProps4.xml><?xml version="1.0" encoding="utf-8"?>
<ds:datastoreItem xmlns:ds="http://schemas.openxmlformats.org/officeDocument/2006/customXml" ds:itemID="{FBC13881-F2DC-4AA3-88C8-97C40CA1EBC7}">
  <ds:schemaRefs>
    <ds:schemaRef ds:uri="Strauss.PersonalizationDefinition"/>
  </ds:schemaRefs>
</ds:datastoreItem>
</file>

<file path=customXml/itemProps40.xml><?xml version="1.0" encoding="utf-8"?>
<ds:datastoreItem xmlns:ds="http://schemas.openxmlformats.org/officeDocument/2006/customXml" ds:itemID="{D76C1D54-C31A-41C7-8796-37E3A885C9B9}">
  <ds:schemaRefs>
    <ds:schemaRef ds:uri="Strauss.PersonalizationDefinition"/>
  </ds:schemaRefs>
</ds:datastoreItem>
</file>

<file path=customXml/itemProps41.xml><?xml version="1.0" encoding="utf-8"?>
<ds:datastoreItem xmlns:ds="http://schemas.openxmlformats.org/officeDocument/2006/customXml" ds:itemID="{628127A0-F2C3-45C3-BB9F-5B29A6B848BE}">
  <ds:schemaRefs>
    <ds:schemaRef ds:uri="Strauss.PersonalizationDefinition"/>
  </ds:schemaRefs>
</ds:datastoreItem>
</file>

<file path=customXml/itemProps42.xml><?xml version="1.0" encoding="utf-8"?>
<ds:datastoreItem xmlns:ds="http://schemas.openxmlformats.org/officeDocument/2006/customXml" ds:itemID="{6552B3D2-5F72-49FB-8B35-AFE12BF36804}">
  <ds:schemaRefs>
    <ds:schemaRef ds:uri="Strauss.PersonalizationDefinition"/>
  </ds:schemaRefs>
</ds:datastoreItem>
</file>

<file path=customXml/itemProps5.xml><?xml version="1.0" encoding="utf-8"?>
<ds:datastoreItem xmlns:ds="http://schemas.openxmlformats.org/officeDocument/2006/customXml" ds:itemID="{EDFBA6C8-3A38-44F0-B645-B6B0034983DA}">
  <ds:schemaRefs>
    <ds:schemaRef ds:uri="Strauss.PersonalizationDefinition"/>
  </ds:schemaRefs>
</ds:datastoreItem>
</file>

<file path=customXml/itemProps6.xml><?xml version="1.0" encoding="utf-8"?>
<ds:datastoreItem xmlns:ds="http://schemas.openxmlformats.org/officeDocument/2006/customXml" ds:itemID="{FC25CD5D-A9DA-407F-9106-47BDA14BCED9}">
  <ds:schemaRefs>
    <ds:schemaRef ds:uri="Strauss.PersonalizationDefinition"/>
  </ds:schemaRefs>
</ds:datastoreItem>
</file>

<file path=customXml/itemProps7.xml><?xml version="1.0" encoding="utf-8"?>
<ds:datastoreItem xmlns:ds="http://schemas.openxmlformats.org/officeDocument/2006/customXml" ds:itemID="{4C485A9E-99A8-4277-BE90-E837A967DB2E}">
  <ds:schemaRefs>
    <ds:schemaRef ds:uri="Strauss.PersonalizationDefinition"/>
  </ds:schemaRefs>
</ds:datastoreItem>
</file>

<file path=customXml/itemProps8.xml><?xml version="1.0" encoding="utf-8"?>
<ds:datastoreItem xmlns:ds="http://schemas.openxmlformats.org/officeDocument/2006/customXml" ds:itemID="{4EA01338-72BB-48B6-B6A4-05B31FE21105}">
  <ds:schemaRefs>
    <ds:schemaRef ds:uri="Strauss.PersonalizationDefinition"/>
  </ds:schemaRefs>
</ds:datastoreItem>
</file>

<file path=customXml/itemProps9.xml><?xml version="1.0" encoding="utf-8"?>
<ds:datastoreItem xmlns:ds="http://schemas.openxmlformats.org/officeDocument/2006/customXml" ds:itemID="{C18D3FE9-2C4E-470C-9B85-FEEE51F2FFF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Module_Template</Template>
  <TotalTime>248</TotalTime>
  <Words>3235</Words>
  <Application>Microsoft Office PowerPoint</Application>
  <PresentationFormat>Widescreen</PresentationFormat>
  <Paragraphs>481</Paragraphs>
  <Slides>29</Slides>
  <Notes>29</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29</vt:i4>
      </vt:variant>
    </vt:vector>
  </HeadingPairs>
  <TitlesOfParts>
    <vt:vector size="43" baseType="lpstr">
      <vt:lpstr>Arial</vt:lpstr>
      <vt:lpstr>Calibri</vt:lpstr>
      <vt:lpstr>charter</vt:lpstr>
      <vt:lpstr>Consolas</vt:lpstr>
      <vt:lpstr>Courier New</vt:lpstr>
      <vt:lpstr>Roboto</vt:lpstr>
      <vt:lpstr>Segoe Pro Semibold</vt:lpstr>
      <vt:lpstr>Segoe Semibold</vt:lpstr>
      <vt:lpstr>Segoe UI</vt:lpstr>
      <vt:lpstr>Segoe UI Condensed</vt:lpstr>
      <vt:lpstr>Segoe UI Light</vt:lpstr>
      <vt:lpstr>Segoe UI Semibold</vt:lpstr>
      <vt:lpstr>Wingdings</vt:lpstr>
      <vt:lpstr>White Template</vt:lpstr>
      <vt:lpstr>Building solutions with  Dataverse for Teams</vt:lpstr>
      <vt:lpstr>Conditions and terms of use</vt:lpstr>
      <vt:lpstr>Introduction</vt:lpstr>
      <vt:lpstr>PowerPoint Presentation</vt:lpstr>
      <vt:lpstr>PowerPoint Presentation</vt:lpstr>
      <vt:lpstr>PowerPoint Presentation</vt:lpstr>
      <vt:lpstr>Dataverse for Teams overview</vt:lpstr>
      <vt:lpstr>PowerPoint Presentation</vt:lpstr>
      <vt:lpstr>Business challenges</vt:lpstr>
      <vt:lpstr>Introduction to low-code/no-code</vt:lpstr>
      <vt:lpstr>Microsoft Teams Integration  with Microsoft Power Platform </vt:lpstr>
      <vt:lpstr>What is Dataverse? </vt:lpstr>
      <vt:lpstr>What is Dataverse for Teams?</vt:lpstr>
      <vt:lpstr>What is a Dataverse for Teams Environment?</vt:lpstr>
      <vt:lpstr>Dataverse for Teams and Dataverse comparison</vt:lpstr>
      <vt:lpstr>Dataverse for Teams Upgrade</vt:lpstr>
      <vt:lpstr>Why Dataverse for Teams solutions?</vt:lpstr>
      <vt:lpstr>Who can use Dataverse in Teams ?</vt:lpstr>
      <vt:lpstr>How to start with Dataverse for Teams?</vt:lpstr>
      <vt:lpstr>Access the Lab Environment</vt:lpstr>
      <vt:lpstr>Access the lab environment – Redeem a key</vt:lpstr>
      <vt:lpstr> Connect to M365 tenant</vt:lpstr>
      <vt:lpstr>Lab 0: Prerequisites</vt:lpstr>
      <vt:lpstr>Appendix</vt:lpstr>
      <vt:lpstr>How to install Power Apps app in Teams?</vt:lpstr>
      <vt:lpstr>How to provision Dataverse for Teams environment?</vt:lpstr>
      <vt:lpstr>Team guest access</vt:lpstr>
      <vt:lpstr>Dataverse for Teams – what’s under the hood?</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WorkshopPLUS - Windows PowerShell: Foundation Skills</dc:title>
  <dc:creator>Vasilii.Perchuk@microsoft.com</dc:creator>
  <cp:lastModifiedBy>Vas Perchuk</cp:lastModifiedBy>
  <cp:revision>3</cp:revision>
  <dcterms:created xsi:type="dcterms:W3CDTF">2019-02-08T20:09:46Z</dcterms:created>
  <dcterms:modified xsi:type="dcterms:W3CDTF">2023-02-16T15:33:55Z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mconeill@microsoft.com</vt:lpwstr>
  </property>
  <property fmtid="{D5CDD505-2E9C-101B-9397-08002B2CF9AE}" pid="5" name="MSIP_Label_f42aa342-8706-4288-bd11-ebb85995028c_SetDate">
    <vt:lpwstr>2019-02-08T20:18:02.6502176Z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c97fa254-6a58-4427-a7a7-d6af83db1ac5</vt:lpwstr>
  </property>
  <property fmtid="{D5CDD505-2E9C-101B-9397-08002B2CF9AE}" pid="9" name="MSIP_Label_f42aa342-8706-4288-bd11-ebb85995028c_Extended_MSFT_Method">
    <vt:lpwstr>Automatic</vt:lpwstr>
  </property>
  <property fmtid="{D5CDD505-2E9C-101B-9397-08002B2CF9AE}" pid="10" name="ContentTypeId">
    <vt:lpwstr>0x0101009E45DD9787B3E647B4822733F8D1924C</vt:lpwstr>
  </property>
  <property fmtid="{D5CDD505-2E9C-101B-9397-08002B2CF9AE}" pid="11" name="_dlc_DocIdItemGuid">
    <vt:lpwstr>faeaa986-2e78-4567-bd40-f1286550cf24</vt:lpwstr>
  </property>
  <property fmtid="{D5CDD505-2E9C-101B-9397-08002B2CF9AE}" pid="12" name="MediaServiceImageTags">
    <vt:lpwstr/>
  </property>
  <property fmtid="{D5CDD505-2E9C-101B-9397-08002B2CF9AE}" pid="13" name="MSIP_Label_8aa191f1-c555-4a9e-8b3e-85ef51701160_Enabled">
    <vt:lpwstr>true</vt:lpwstr>
  </property>
  <property fmtid="{D5CDD505-2E9C-101B-9397-08002B2CF9AE}" pid="14" name="MSIP_Label_8aa191f1-c555-4a9e-8b3e-85ef51701160_SetDate">
    <vt:lpwstr>2021-11-23T16:30:11Z</vt:lpwstr>
  </property>
  <property fmtid="{D5CDD505-2E9C-101B-9397-08002B2CF9AE}" pid="15" name="MSIP_Label_8aa191f1-c555-4a9e-8b3e-85ef51701160_Method">
    <vt:lpwstr>Standard</vt:lpwstr>
  </property>
  <property fmtid="{D5CDD505-2E9C-101B-9397-08002B2CF9AE}" pid="16" name="MSIP_Label_8aa191f1-c555-4a9e-8b3e-85ef51701160_Name">
    <vt:lpwstr>Confidential</vt:lpwstr>
  </property>
  <property fmtid="{D5CDD505-2E9C-101B-9397-08002B2CF9AE}" pid="17" name="MSIP_Label_8aa191f1-c555-4a9e-8b3e-85ef51701160_SiteId">
    <vt:lpwstr>a57507b2-d296-4dca-a9ae-67b1484e02a9</vt:lpwstr>
  </property>
  <property fmtid="{D5CDD505-2E9C-101B-9397-08002B2CF9AE}" pid="18" name="MSIP_Label_8aa191f1-c555-4a9e-8b3e-85ef51701160_ActionId">
    <vt:lpwstr>75c8a85a-1c6e-478a-ae68-029fd0558de5</vt:lpwstr>
  </property>
  <property fmtid="{D5CDD505-2E9C-101B-9397-08002B2CF9AE}" pid="19" name="MSIP_Label_8aa191f1-c555-4a9e-8b3e-85ef51701160_ContentBits">
    <vt:lpwstr>0</vt:lpwstr>
  </property>
  <property fmtid="{D5CDD505-2E9C-101B-9397-08002B2CF9AE}" pid="20" name="MSIP_Label_f42aa342-8706-4288-bd11-ebb85995028c_Method">
    <vt:lpwstr>Standard</vt:lpwstr>
  </property>
  <property fmtid="{D5CDD505-2E9C-101B-9397-08002B2CF9AE}" pid="21" name="MSIP_Label_f42aa342-8706-4288-bd11-ebb85995028c_ContentBits">
    <vt:lpwstr>0</vt:lpwstr>
  </property>
</Properties>
</file>